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3" r:id="rId3"/>
    <p:sldId id="315" r:id="rId4"/>
    <p:sldId id="327" r:id="rId5"/>
    <p:sldId id="329" r:id="rId6"/>
    <p:sldId id="314" r:id="rId7"/>
    <p:sldId id="311" r:id="rId8"/>
    <p:sldId id="312" r:id="rId9"/>
    <p:sldId id="319" r:id="rId10"/>
    <p:sldId id="264" r:id="rId11"/>
    <p:sldId id="313" r:id="rId12"/>
    <p:sldId id="318" r:id="rId13"/>
    <p:sldId id="317" r:id="rId14"/>
    <p:sldId id="320" r:id="rId15"/>
    <p:sldId id="322" r:id="rId16"/>
    <p:sldId id="316" r:id="rId17"/>
    <p:sldId id="324" r:id="rId18"/>
    <p:sldId id="325" r:id="rId19"/>
    <p:sldId id="259" r:id="rId20"/>
    <p:sldId id="257" r:id="rId21"/>
    <p:sldId id="310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309" r:id="rId45"/>
    <p:sldId id="326" r:id="rId4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pena1\Desktop\AIs%20visita%20CI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pena1\Desktop\AIs%20visita%20CI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pena1\Desktop\AIs%20visita%20CI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tx>
        <c:rich>
          <a:bodyPr/>
          <a:lstStyle/>
          <a:p>
            <a:pPr>
              <a:defRPr/>
            </a:pPr>
            <a:r>
              <a:rPr lang="en-US"/>
              <a:t>Cantidad de acciones según dependencia - 2012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36764837364068"/>
          <c:y val="0.31834925449415147"/>
          <c:w val="0.46737595153568812"/>
          <c:h val="0.61653848925984323"/>
        </c:manualLayout>
      </c:layout>
      <c:pieChart>
        <c:varyColors val="1"/>
        <c:ser>
          <c:idx val="0"/>
          <c:order val="0"/>
          <c:tx>
            <c:strRef>
              <c:f>'inducido 2012 todas'!$B$31</c:f>
              <c:strCache>
                <c:ptCount val="1"/>
                <c:pt idx="0">
                  <c:v>Cantidad de acciones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3.8053906315616892E-2"/>
                  <c:y val="0.20256628450625949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3.9008038003287601E-2"/>
                  <c:y val="0.2549633215857367"/>
                </c:manualLayout>
              </c:layout>
              <c:dLblPos val="bestFit"/>
              <c:showVal val="1"/>
              <c:showPercent val="1"/>
              <c:separator>
</c:separator>
            </c:dLbl>
            <c:dLblPos val="bestFit"/>
            <c:showVal val="1"/>
            <c:showPercent val="1"/>
            <c:separator>
</c:separator>
            <c:showLeaderLines val="1"/>
          </c:dLbls>
          <c:cat>
            <c:strRef>
              <c:f>'inducido 2012 todas'!$A$32:$A$34</c:f>
              <c:strCache>
                <c:ptCount val="3"/>
                <c:pt idx="0">
                  <c:v>IPCN (grandes contribuyentes)</c:v>
                </c:pt>
                <c:pt idx="1">
                  <c:v>Intendencia Lima</c:v>
                </c:pt>
                <c:pt idx="2">
                  <c:v>Regionales</c:v>
                </c:pt>
              </c:strCache>
            </c:strRef>
          </c:cat>
          <c:val>
            <c:numRef>
              <c:f>'inducido 2012 todas'!$B$32:$B$34</c:f>
              <c:numCache>
                <c:formatCode>_ * #,##0_ ;_ * \-#,##0_ ;_ * "-"??_ ;_ @_ </c:formatCode>
                <c:ptCount val="3"/>
                <c:pt idx="0">
                  <c:v>466</c:v>
                </c:pt>
                <c:pt idx="1">
                  <c:v>108442</c:v>
                </c:pt>
                <c:pt idx="2">
                  <c:v>104322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tx>
        <c:rich>
          <a:bodyPr/>
          <a:lstStyle/>
          <a:p>
            <a:pPr>
              <a:defRPr/>
            </a:pPr>
            <a:r>
              <a:rPr lang="en-US"/>
              <a:t>Inducción según dependencia - 2012</a:t>
            </a:r>
          </a:p>
          <a:p>
            <a:pPr>
              <a:defRPr/>
            </a:pPr>
            <a:r>
              <a:rPr lang="en-US"/>
              <a:t>(miles US$)</a:t>
            </a:r>
          </a:p>
        </c:rich>
      </c:tx>
      <c:layout/>
    </c:title>
    <c:plotArea>
      <c:layout/>
      <c:pieChart>
        <c:varyColors val="1"/>
        <c:ser>
          <c:idx val="1"/>
          <c:order val="0"/>
          <c:tx>
            <c:strRef>
              <c:f>'inducido 2012 todas'!$C$31</c:f>
              <c:strCache>
                <c:ptCount val="1"/>
                <c:pt idx="0">
                  <c:v>Recaudación - Inducción US$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491806890170605"/>
                  <c:y val="6.6149924637265975E-2"/>
                </c:manualLayout>
              </c:layout>
              <c:dLblPos val="bestFit"/>
              <c:showVal val="1"/>
              <c:showPercent val="1"/>
              <c:separator>
</c:separator>
            </c:dLbl>
            <c:dLblPos val="outEnd"/>
            <c:showVal val="1"/>
            <c:showPercent val="1"/>
            <c:separator>
</c:separator>
            <c:showLeaderLines val="1"/>
          </c:dLbls>
          <c:cat>
            <c:strRef>
              <c:f>'inducido 2012 todas'!$A$32:$A$34</c:f>
              <c:strCache>
                <c:ptCount val="3"/>
                <c:pt idx="0">
                  <c:v>IPCN (grandes contribuyentes)</c:v>
                </c:pt>
                <c:pt idx="1">
                  <c:v>Intendencia Lima</c:v>
                </c:pt>
                <c:pt idx="2">
                  <c:v>Regionales</c:v>
                </c:pt>
              </c:strCache>
            </c:strRef>
          </c:cat>
          <c:val>
            <c:numRef>
              <c:f>'inducido 2012 todas'!$C$32:$C$34</c:f>
              <c:numCache>
                <c:formatCode>_ * #,##0.0_ ;_ * \-#,##0.0_ ;_ * "-"??_ ;_ @_ </c:formatCode>
                <c:ptCount val="3"/>
                <c:pt idx="0">
                  <c:v>5330.9539568345253</c:v>
                </c:pt>
                <c:pt idx="1">
                  <c:v>66860.054676258995</c:v>
                </c:pt>
                <c:pt idx="2">
                  <c:v>60914.167625899274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rgbClr val="4F81BD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title>
      <c:tx>
        <c:rich>
          <a:bodyPr/>
          <a:lstStyle/>
          <a:p>
            <a:pPr>
              <a:defRPr/>
            </a:pPr>
            <a:r>
              <a:rPr lang="es-PE"/>
              <a:t>Resultados</a:t>
            </a:r>
            <a:r>
              <a:rPr lang="es-PE" baseline="0"/>
              <a:t> de acciones inductivas 2012-2013</a:t>
            </a:r>
            <a:endParaRPr lang="es-PE"/>
          </a:p>
        </c:rich>
      </c:tx>
      <c:layout/>
    </c:title>
    <c:plotArea>
      <c:layout/>
      <c:barChart>
        <c:barDir val="col"/>
        <c:grouping val="clustered"/>
        <c:ser>
          <c:idx val="2"/>
          <c:order val="1"/>
          <c:tx>
            <c:strRef>
              <c:f>'Hoja2 (2)'!$D$3</c:f>
              <c:strCache>
                <c:ptCount val="1"/>
                <c:pt idx="0">
                  <c:v>Monto inducido US$</c:v>
                </c:pt>
              </c:strCache>
            </c:strRef>
          </c:tx>
          <c:dLbls>
            <c:dLbl>
              <c:idx val="0"/>
              <c:layout>
                <c:manualLayout>
                  <c:x val="4.8959602031682127E-3"/>
                  <c:y val="1.731574462283123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PE"/>
                </a:p>
              </c:txPr>
              <c:showVal val="1"/>
            </c:dLbl>
            <c:dLbl>
              <c:idx val="17"/>
              <c:layout>
                <c:manualLayout>
                  <c:x val="-6.5279469375576155E-3"/>
                  <c:y val="1.3852813852813801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rgbClr val="FF0000"/>
                      </a:solidFill>
                    </a:defRPr>
                  </a:pPr>
                  <a:endParaRPr lang="es-PE"/>
                </a:p>
              </c:txPr>
              <c:showVal val="1"/>
            </c:dLbl>
            <c:delete val="1"/>
          </c:dLbls>
          <c:cat>
            <c:strRef>
              <c:f>'Hoja2 (2)'!$A$4:$A$21</c:f>
              <c:strCache>
                <c:ptCount val="18"/>
                <c:pt idx="0">
                  <c:v>2012-01</c:v>
                </c:pt>
                <c:pt idx="1">
                  <c:v>2012-02</c:v>
                </c:pt>
                <c:pt idx="2">
                  <c:v>2012-03</c:v>
                </c:pt>
                <c:pt idx="3">
                  <c:v>2012-04</c:v>
                </c:pt>
                <c:pt idx="4">
                  <c:v>2012-05</c:v>
                </c:pt>
                <c:pt idx="5">
                  <c:v>2012-06</c:v>
                </c:pt>
                <c:pt idx="6">
                  <c:v>2012-07</c:v>
                </c:pt>
                <c:pt idx="7">
                  <c:v>2012-08</c:v>
                </c:pt>
                <c:pt idx="8">
                  <c:v>2012-09</c:v>
                </c:pt>
                <c:pt idx="9">
                  <c:v>2012-10</c:v>
                </c:pt>
                <c:pt idx="10">
                  <c:v>2012-11</c:v>
                </c:pt>
                <c:pt idx="11">
                  <c:v>2012-12</c:v>
                </c:pt>
                <c:pt idx="12">
                  <c:v>2013-01</c:v>
                </c:pt>
                <c:pt idx="13">
                  <c:v>2013-02</c:v>
                </c:pt>
                <c:pt idx="14">
                  <c:v>2013-03</c:v>
                </c:pt>
                <c:pt idx="15">
                  <c:v>2013-04</c:v>
                </c:pt>
                <c:pt idx="16">
                  <c:v>2013-05</c:v>
                </c:pt>
                <c:pt idx="17">
                  <c:v>2013-06</c:v>
                </c:pt>
              </c:strCache>
            </c:strRef>
          </c:cat>
          <c:val>
            <c:numRef>
              <c:f>'Hoja2 (2)'!$D$4:$D$21</c:f>
              <c:numCache>
                <c:formatCode>_ * #,##0.0_ ;_ * \-#,##0.0_ ;_ * "-"??_ ;_ @_ </c:formatCode>
                <c:ptCount val="18"/>
                <c:pt idx="0">
                  <c:v>4609.0366906474901</c:v>
                </c:pt>
                <c:pt idx="1">
                  <c:v>6825.0676258992844</c:v>
                </c:pt>
                <c:pt idx="2">
                  <c:v>6683.1417266187054</c:v>
                </c:pt>
                <c:pt idx="3">
                  <c:v>7461.8874100719431</c:v>
                </c:pt>
                <c:pt idx="4">
                  <c:v>12292.549640287771</c:v>
                </c:pt>
                <c:pt idx="5">
                  <c:v>12356.428776978419</c:v>
                </c:pt>
                <c:pt idx="6">
                  <c:v>13833.569424460418</c:v>
                </c:pt>
                <c:pt idx="7">
                  <c:v>14387.769064748201</c:v>
                </c:pt>
                <c:pt idx="8">
                  <c:v>11036.233453237426</c:v>
                </c:pt>
                <c:pt idx="9">
                  <c:v>14274.275179856117</c:v>
                </c:pt>
                <c:pt idx="10">
                  <c:v>17353.172661870456</c:v>
                </c:pt>
                <c:pt idx="11">
                  <c:v>11992.044604316565</c:v>
                </c:pt>
                <c:pt idx="12">
                  <c:v>13723.063309352519</c:v>
                </c:pt>
                <c:pt idx="13">
                  <c:v>11212.184172661871</c:v>
                </c:pt>
                <c:pt idx="14">
                  <c:v>8398.1647482014578</c:v>
                </c:pt>
                <c:pt idx="15">
                  <c:v>14913.962589928042</c:v>
                </c:pt>
                <c:pt idx="16">
                  <c:v>13167.736330935253</c:v>
                </c:pt>
                <c:pt idx="17">
                  <c:v>12183.076618705029</c:v>
                </c:pt>
              </c:numCache>
            </c:numRef>
          </c:val>
        </c:ser>
        <c:axId val="71271936"/>
        <c:axId val="71273856"/>
      </c:barChart>
      <c:lineChart>
        <c:grouping val="standard"/>
        <c:ser>
          <c:idx val="0"/>
          <c:order val="0"/>
          <c:tx>
            <c:strRef>
              <c:f>'Hoja2 (2)'!$B$3</c:f>
              <c:strCache>
                <c:ptCount val="1"/>
                <c:pt idx="0">
                  <c:v>Acciones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2.4242424242424229E-2"/>
                </c:manualLayout>
              </c:layout>
              <c:showVal val="1"/>
            </c:dLbl>
            <c:dLbl>
              <c:idx val="17"/>
              <c:layout>
                <c:manualLayout>
                  <c:x val="-4.7327615297292902E-2"/>
                  <c:y val="-3.1168831168831169E-2"/>
                </c:manualLayout>
              </c:layout>
              <c:showVal val="1"/>
            </c:dLbl>
            <c:delete val="1"/>
          </c:dLbls>
          <c:cat>
            <c:strRef>
              <c:f>'Hoja2 (2)'!$A$4:$A$21</c:f>
              <c:strCache>
                <c:ptCount val="18"/>
                <c:pt idx="0">
                  <c:v>2012-01</c:v>
                </c:pt>
                <c:pt idx="1">
                  <c:v>2012-02</c:v>
                </c:pt>
                <c:pt idx="2">
                  <c:v>2012-03</c:v>
                </c:pt>
                <c:pt idx="3">
                  <c:v>2012-04</c:v>
                </c:pt>
                <c:pt idx="4">
                  <c:v>2012-05</c:v>
                </c:pt>
                <c:pt idx="5">
                  <c:v>2012-06</c:v>
                </c:pt>
                <c:pt idx="6">
                  <c:v>2012-07</c:v>
                </c:pt>
                <c:pt idx="7">
                  <c:v>2012-08</c:v>
                </c:pt>
                <c:pt idx="8">
                  <c:v>2012-09</c:v>
                </c:pt>
                <c:pt idx="9">
                  <c:v>2012-10</c:v>
                </c:pt>
                <c:pt idx="10">
                  <c:v>2012-11</c:v>
                </c:pt>
                <c:pt idx="11">
                  <c:v>2012-12</c:v>
                </c:pt>
                <c:pt idx="12">
                  <c:v>2013-01</c:v>
                </c:pt>
                <c:pt idx="13">
                  <c:v>2013-02</c:v>
                </c:pt>
                <c:pt idx="14">
                  <c:v>2013-03</c:v>
                </c:pt>
                <c:pt idx="15">
                  <c:v>2013-04</c:v>
                </c:pt>
                <c:pt idx="16">
                  <c:v>2013-05</c:v>
                </c:pt>
                <c:pt idx="17">
                  <c:v>2013-06</c:v>
                </c:pt>
              </c:strCache>
            </c:strRef>
          </c:cat>
          <c:val>
            <c:numRef>
              <c:f>'Hoja2 (2)'!$B$4:$B$21</c:f>
              <c:numCache>
                <c:formatCode>_ * #,##0_ ;_ * \-#,##0_ ;_ * "-"??_ ;_ @_ </c:formatCode>
                <c:ptCount val="18"/>
                <c:pt idx="0">
                  <c:v>5114</c:v>
                </c:pt>
                <c:pt idx="1">
                  <c:v>5003</c:v>
                </c:pt>
                <c:pt idx="2">
                  <c:v>11386</c:v>
                </c:pt>
                <c:pt idx="3">
                  <c:v>10481</c:v>
                </c:pt>
                <c:pt idx="4">
                  <c:v>13567</c:v>
                </c:pt>
                <c:pt idx="5">
                  <c:v>22071</c:v>
                </c:pt>
                <c:pt idx="6">
                  <c:v>26371</c:v>
                </c:pt>
                <c:pt idx="7">
                  <c:v>30107</c:v>
                </c:pt>
                <c:pt idx="8">
                  <c:v>29108</c:v>
                </c:pt>
                <c:pt idx="9">
                  <c:v>22366</c:v>
                </c:pt>
                <c:pt idx="10">
                  <c:v>21814</c:v>
                </c:pt>
                <c:pt idx="11">
                  <c:v>15842</c:v>
                </c:pt>
                <c:pt idx="12">
                  <c:v>20563</c:v>
                </c:pt>
                <c:pt idx="13">
                  <c:v>17880</c:v>
                </c:pt>
                <c:pt idx="14">
                  <c:v>19605</c:v>
                </c:pt>
                <c:pt idx="15">
                  <c:v>40760</c:v>
                </c:pt>
                <c:pt idx="16">
                  <c:v>19803</c:v>
                </c:pt>
                <c:pt idx="17">
                  <c:v>18672</c:v>
                </c:pt>
              </c:numCache>
            </c:numRef>
          </c:val>
        </c:ser>
        <c:marker val="1"/>
        <c:axId val="71445888"/>
        <c:axId val="71443968"/>
      </c:lineChart>
      <c:catAx>
        <c:axId val="71271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Periodos</a:t>
                </a:r>
              </a:p>
            </c:rich>
          </c:tx>
          <c:layout/>
        </c:title>
        <c:majorTickMark val="none"/>
        <c:tickLblPos val="nextTo"/>
        <c:crossAx val="71273856"/>
        <c:crosses val="autoZero"/>
        <c:auto val="1"/>
        <c:lblAlgn val="ctr"/>
        <c:lblOffset val="100"/>
      </c:catAx>
      <c:valAx>
        <c:axId val="712738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PE"/>
                  <a:t>Monto inducido (Miles de US$)</a:t>
                </a:r>
              </a:p>
            </c:rich>
          </c:tx>
          <c:layout/>
        </c:title>
        <c:numFmt formatCode="_ * #,##0.0_ ;_ * \-#,##0.0_ ;_ * &quot;-&quot;??_ ;_ @_ " sourceLinked="1"/>
        <c:majorTickMark val="none"/>
        <c:tickLblPos val="nextTo"/>
        <c:crossAx val="71271936"/>
        <c:crosses val="autoZero"/>
        <c:crossBetween val="between"/>
      </c:valAx>
      <c:valAx>
        <c:axId val="7144396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Cantidad de acciones ejecutadas</a:t>
                </a:r>
              </a:p>
            </c:rich>
          </c:tx>
          <c:layout/>
        </c:title>
        <c:numFmt formatCode="_ * #,##0_ ;_ * \-#,##0_ ;_ * &quot;-&quot;??_ ;_ @_ " sourceLinked="1"/>
        <c:tickLblPos val="nextTo"/>
        <c:crossAx val="71445888"/>
        <c:crosses val="max"/>
        <c:crossBetween val="between"/>
      </c:valAx>
      <c:catAx>
        <c:axId val="71445888"/>
        <c:scaling>
          <c:orientation val="minMax"/>
        </c:scaling>
        <c:delete val="1"/>
        <c:axPos val="b"/>
        <c:tickLblPos val="none"/>
        <c:crossAx val="7144396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E02DC-DF9F-4646-A520-10F3E542FC84}" type="doc">
      <dgm:prSet loTypeId="urn:microsoft.com/office/officeart/2005/8/layout/vList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77A6F15-4DC4-47F9-BF0D-20B99380EDBA}">
      <dgm:prSet phldrT="[Texto]"/>
      <dgm:spPr/>
      <dgm:t>
        <a:bodyPr/>
        <a:lstStyle/>
        <a:p>
          <a:r>
            <a:rPr lang="es-PE" dirty="0" smtClean="0"/>
            <a:t>Fiscalización selectiva</a:t>
          </a:r>
          <a:endParaRPr lang="es-PE" dirty="0"/>
        </a:p>
      </dgm:t>
    </dgm:pt>
    <dgm:pt modelId="{7FE2CB03-4C81-4322-984D-0F22EBF9AA27}" type="parTrans" cxnId="{8CA9E683-F8D3-4836-BDE7-D05390797F79}">
      <dgm:prSet/>
      <dgm:spPr/>
      <dgm:t>
        <a:bodyPr/>
        <a:lstStyle/>
        <a:p>
          <a:endParaRPr lang="es-PE"/>
        </a:p>
      </dgm:t>
    </dgm:pt>
    <dgm:pt modelId="{1222CE8C-3A22-4843-97C8-A7CC5E5DBD27}" type="sibTrans" cxnId="{8CA9E683-F8D3-4836-BDE7-D05390797F79}">
      <dgm:prSet/>
      <dgm:spPr/>
      <dgm:t>
        <a:bodyPr/>
        <a:lstStyle/>
        <a:p>
          <a:endParaRPr lang="es-PE"/>
        </a:p>
      </dgm:t>
    </dgm:pt>
    <dgm:pt modelId="{260BE8E1-E286-4FD4-BFF5-609873C8FC02}">
      <dgm:prSet phldrT="[Texto]"/>
      <dgm:spPr/>
      <dgm:t>
        <a:bodyPr/>
        <a:lstStyle/>
        <a:p>
          <a:r>
            <a:rPr lang="es-PE" dirty="0" smtClean="0"/>
            <a:t>Auditorías</a:t>
          </a:r>
          <a:endParaRPr lang="es-PE" dirty="0"/>
        </a:p>
      </dgm:t>
    </dgm:pt>
    <dgm:pt modelId="{DB2F684E-06BC-49D5-8340-91BBAB7FF3E6}" type="parTrans" cxnId="{812F1E24-F580-48AB-A6CB-30AEB263D60F}">
      <dgm:prSet/>
      <dgm:spPr/>
      <dgm:t>
        <a:bodyPr/>
        <a:lstStyle/>
        <a:p>
          <a:endParaRPr lang="es-PE"/>
        </a:p>
      </dgm:t>
    </dgm:pt>
    <dgm:pt modelId="{863596D8-A0E0-4896-9498-2B1AFC74D35F}" type="sibTrans" cxnId="{812F1E24-F580-48AB-A6CB-30AEB263D60F}">
      <dgm:prSet/>
      <dgm:spPr/>
      <dgm:t>
        <a:bodyPr/>
        <a:lstStyle/>
        <a:p>
          <a:endParaRPr lang="es-PE"/>
        </a:p>
      </dgm:t>
    </dgm:pt>
    <dgm:pt modelId="{82DF19AE-399D-4CCE-B300-9BCDA80A7198}">
      <dgm:prSet phldrT="[Texto]"/>
      <dgm:spPr/>
      <dgm:t>
        <a:bodyPr/>
        <a:lstStyle/>
        <a:p>
          <a:r>
            <a:rPr lang="es-PE" dirty="0" smtClean="0"/>
            <a:t>Verificaciones determinativas</a:t>
          </a:r>
          <a:endParaRPr lang="es-PE" dirty="0"/>
        </a:p>
      </dgm:t>
    </dgm:pt>
    <dgm:pt modelId="{7B948852-5263-4B1B-93B1-79F244121DF3}" type="parTrans" cxnId="{FA1174C2-A833-45CD-AB1D-C13151AB70F4}">
      <dgm:prSet/>
      <dgm:spPr/>
      <dgm:t>
        <a:bodyPr/>
        <a:lstStyle/>
        <a:p>
          <a:endParaRPr lang="es-PE"/>
        </a:p>
      </dgm:t>
    </dgm:pt>
    <dgm:pt modelId="{52F4E723-94AA-4CC8-B3CA-90F79F33FBE0}" type="sibTrans" cxnId="{FA1174C2-A833-45CD-AB1D-C13151AB70F4}">
      <dgm:prSet/>
      <dgm:spPr/>
      <dgm:t>
        <a:bodyPr/>
        <a:lstStyle/>
        <a:p>
          <a:endParaRPr lang="es-PE"/>
        </a:p>
      </dgm:t>
    </dgm:pt>
    <dgm:pt modelId="{AF5ACB50-2D92-433A-9ACD-5717D2F46A90}">
      <dgm:prSet phldrT="[Texto]"/>
      <dgm:spPr/>
      <dgm:t>
        <a:bodyPr/>
        <a:lstStyle/>
        <a:p>
          <a:r>
            <a:rPr lang="es-PE" dirty="0" smtClean="0"/>
            <a:t>Fiscalización masiva</a:t>
          </a:r>
          <a:endParaRPr lang="es-PE" dirty="0"/>
        </a:p>
      </dgm:t>
    </dgm:pt>
    <dgm:pt modelId="{C548E060-52FD-46C2-BF21-CBDFCC267C3B}" type="parTrans" cxnId="{00667361-7A3D-46BC-B449-4791D5F73BB7}">
      <dgm:prSet/>
      <dgm:spPr/>
      <dgm:t>
        <a:bodyPr/>
        <a:lstStyle/>
        <a:p>
          <a:endParaRPr lang="es-PE"/>
        </a:p>
      </dgm:t>
    </dgm:pt>
    <dgm:pt modelId="{A67ED2CF-AE94-4FCE-ABAC-5036C53B1894}" type="sibTrans" cxnId="{00667361-7A3D-46BC-B449-4791D5F73BB7}">
      <dgm:prSet/>
      <dgm:spPr/>
      <dgm:t>
        <a:bodyPr/>
        <a:lstStyle/>
        <a:p>
          <a:endParaRPr lang="es-PE"/>
        </a:p>
      </dgm:t>
    </dgm:pt>
    <dgm:pt modelId="{716356F0-81EE-4FBE-8CA4-97F23AABB70C}">
      <dgm:prSet phldrT="[Texto]"/>
      <dgm:spPr/>
      <dgm:t>
        <a:bodyPr/>
        <a:lstStyle/>
        <a:p>
          <a:r>
            <a:rPr lang="es-PE" dirty="0" smtClean="0"/>
            <a:t>Verificaciones de alcance limitado</a:t>
          </a:r>
          <a:endParaRPr lang="es-PE" dirty="0"/>
        </a:p>
      </dgm:t>
    </dgm:pt>
    <dgm:pt modelId="{53C4717D-3D51-41EC-8612-7FE7B58BC312}" type="parTrans" cxnId="{CE856163-D69F-4B43-A869-A38D487653B2}">
      <dgm:prSet/>
      <dgm:spPr/>
      <dgm:t>
        <a:bodyPr/>
        <a:lstStyle/>
        <a:p>
          <a:endParaRPr lang="es-PE"/>
        </a:p>
      </dgm:t>
    </dgm:pt>
    <dgm:pt modelId="{C5EC2636-6F5B-4EC3-A967-4DE89BECB2A2}" type="sibTrans" cxnId="{CE856163-D69F-4B43-A869-A38D487653B2}">
      <dgm:prSet/>
      <dgm:spPr/>
      <dgm:t>
        <a:bodyPr/>
        <a:lstStyle/>
        <a:p>
          <a:endParaRPr lang="es-PE"/>
        </a:p>
      </dgm:t>
    </dgm:pt>
    <dgm:pt modelId="{0FCB788E-92F8-4336-9C69-9B0020BB8B17}">
      <dgm:prSet phldrT="[Texto]"/>
      <dgm:spPr/>
      <dgm:t>
        <a:bodyPr/>
        <a:lstStyle/>
        <a:p>
          <a:r>
            <a:rPr lang="es-PE" dirty="0" smtClean="0"/>
            <a:t>Compulsas</a:t>
          </a:r>
          <a:endParaRPr lang="es-PE" dirty="0"/>
        </a:p>
      </dgm:t>
    </dgm:pt>
    <dgm:pt modelId="{2E4B4063-64A7-481E-B343-4114DA0028F7}" type="parTrans" cxnId="{DAC6BD0B-ED8C-4B2A-8AD3-6F380733DCA3}">
      <dgm:prSet/>
      <dgm:spPr/>
      <dgm:t>
        <a:bodyPr/>
        <a:lstStyle/>
        <a:p>
          <a:endParaRPr lang="es-PE"/>
        </a:p>
      </dgm:t>
    </dgm:pt>
    <dgm:pt modelId="{52A18473-2FA4-4ACA-B62C-0C7D291C9B5A}" type="sibTrans" cxnId="{DAC6BD0B-ED8C-4B2A-8AD3-6F380733DCA3}">
      <dgm:prSet/>
      <dgm:spPr/>
      <dgm:t>
        <a:bodyPr/>
        <a:lstStyle/>
        <a:p>
          <a:endParaRPr lang="es-PE"/>
        </a:p>
      </dgm:t>
    </dgm:pt>
    <dgm:pt modelId="{F6E5469D-09C2-4EE4-BFA1-1455C8411B57}" type="pres">
      <dgm:prSet presAssocID="{19BE02DC-DF9F-4646-A520-10F3E542FC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AD894676-6A79-4A69-87CF-05DD8A63F8B9}" type="pres">
      <dgm:prSet presAssocID="{977A6F15-4DC4-47F9-BF0D-20B99380EDBA}" presName="linNode" presStyleCnt="0"/>
      <dgm:spPr/>
    </dgm:pt>
    <dgm:pt modelId="{47C202EE-466A-4CB7-9027-E796B6D21BFC}" type="pres">
      <dgm:prSet presAssocID="{977A6F15-4DC4-47F9-BF0D-20B99380EDB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0AEBE2-799C-498D-AB36-909FCC15384F}" type="pres">
      <dgm:prSet presAssocID="{977A6F15-4DC4-47F9-BF0D-20B99380EDB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4D12E2-64EC-4B77-8C6A-AAE26BEEB5C3}" type="pres">
      <dgm:prSet presAssocID="{1222CE8C-3A22-4843-97C8-A7CC5E5DBD27}" presName="spacing" presStyleCnt="0"/>
      <dgm:spPr/>
    </dgm:pt>
    <dgm:pt modelId="{509B4B9B-FECB-4CA9-AB72-4CA47B049D1D}" type="pres">
      <dgm:prSet presAssocID="{AF5ACB50-2D92-433A-9ACD-5717D2F46A90}" presName="linNode" presStyleCnt="0"/>
      <dgm:spPr/>
    </dgm:pt>
    <dgm:pt modelId="{3DD5676E-3B82-4D2F-8150-818368355360}" type="pres">
      <dgm:prSet presAssocID="{AF5ACB50-2D92-433A-9ACD-5717D2F46A9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59F514-9EBD-4430-9AD3-6EF07E2777C5}" type="pres">
      <dgm:prSet presAssocID="{AF5ACB50-2D92-433A-9ACD-5717D2F46A9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0667361-7A3D-46BC-B449-4791D5F73BB7}" srcId="{19BE02DC-DF9F-4646-A520-10F3E542FC84}" destId="{AF5ACB50-2D92-433A-9ACD-5717D2F46A90}" srcOrd="1" destOrd="0" parTransId="{C548E060-52FD-46C2-BF21-CBDFCC267C3B}" sibTransId="{A67ED2CF-AE94-4FCE-ABAC-5036C53B1894}"/>
    <dgm:cxn modelId="{8CA9E683-F8D3-4836-BDE7-D05390797F79}" srcId="{19BE02DC-DF9F-4646-A520-10F3E542FC84}" destId="{977A6F15-4DC4-47F9-BF0D-20B99380EDBA}" srcOrd="0" destOrd="0" parTransId="{7FE2CB03-4C81-4322-984D-0F22EBF9AA27}" sibTransId="{1222CE8C-3A22-4843-97C8-A7CC5E5DBD27}"/>
    <dgm:cxn modelId="{E4118BF8-19F4-4926-B0BA-3FECF454F419}" type="presOf" srcId="{82DF19AE-399D-4CCE-B300-9BCDA80A7198}" destId="{A90AEBE2-799C-498D-AB36-909FCC15384F}" srcOrd="0" destOrd="1" presId="urn:microsoft.com/office/officeart/2005/8/layout/vList6"/>
    <dgm:cxn modelId="{588FCD90-0D43-4A23-A871-2D9AB79409B7}" type="presOf" srcId="{977A6F15-4DC4-47F9-BF0D-20B99380EDBA}" destId="{47C202EE-466A-4CB7-9027-E796B6D21BFC}" srcOrd="0" destOrd="0" presId="urn:microsoft.com/office/officeart/2005/8/layout/vList6"/>
    <dgm:cxn modelId="{812F1E24-F580-48AB-A6CB-30AEB263D60F}" srcId="{977A6F15-4DC4-47F9-BF0D-20B99380EDBA}" destId="{260BE8E1-E286-4FD4-BFF5-609873C8FC02}" srcOrd="0" destOrd="0" parTransId="{DB2F684E-06BC-49D5-8340-91BBAB7FF3E6}" sibTransId="{863596D8-A0E0-4896-9498-2B1AFC74D35F}"/>
    <dgm:cxn modelId="{1138A755-46BB-432F-9255-D2E25A2C5DE5}" type="presOf" srcId="{AF5ACB50-2D92-433A-9ACD-5717D2F46A90}" destId="{3DD5676E-3B82-4D2F-8150-818368355360}" srcOrd="0" destOrd="0" presId="urn:microsoft.com/office/officeart/2005/8/layout/vList6"/>
    <dgm:cxn modelId="{9EE79532-CCCC-4FF6-A5AB-03DDBEC9B78A}" type="presOf" srcId="{0FCB788E-92F8-4336-9C69-9B0020BB8B17}" destId="{6259F514-9EBD-4430-9AD3-6EF07E2777C5}" srcOrd="0" destOrd="1" presId="urn:microsoft.com/office/officeart/2005/8/layout/vList6"/>
    <dgm:cxn modelId="{DAC6BD0B-ED8C-4B2A-8AD3-6F380733DCA3}" srcId="{AF5ACB50-2D92-433A-9ACD-5717D2F46A90}" destId="{0FCB788E-92F8-4336-9C69-9B0020BB8B17}" srcOrd="1" destOrd="0" parTransId="{2E4B4063-64A7-481E-B343-4114DA0028F7}" sibTransId="{52A18473-2FA4-4ACA-B62C-0C7D291C9B5A}"/>
    <dgm:cxn modelId="{8FC22543-AD7E-4E35-ABAA-3A4E8E0F62E6}" type="presOf" srcId="{716356F0-81EE-4FBE-8CA4-97F23AABB70C}" destId="{6259F514-9EBD-4430-9AD3-6EF07E2777C5}" srcOrd="0" destOrd="0" presId="urn:microsoft.com/office/officeart/2005/8/layout/vList6"/>
    <dgm:cxn modelId="{C9E1DB8C-EDEE-4C4D-B83B-F9E33BBE1521}" type="presOf" srcId="{19BE02DC-DF9F-4646-A520-10F3E542FC84}" destId="{F6E5469D-09C2-4EE4-BFA1-1455C8411B57}" srcOrd="0" destOrd="0" presId="urn:microsoft.com/office/officeart/2005/8/layout/vList6"/>
    <dgm:cxn modelId="{FA1174C2-A833-45CD-AB1D-C13151AB70F4}" srcId="{977A6F15-4DC4-47F9-BF0D-20B99380EDBA}" destId="{82DF19AE-399D-4CCE-B300-9BCDA80A7198}" srcOrd="1" destOrd="0" parTransId="{7B948852-5263-4B1B-93B1-79F244121DF3}" sibTransId="{52F4E723-94AA-4CC8-B3CA-90F79F33FBE0}"/>
    <dgm:cxn modelId="{CE856163-D69F-4B43-A869-A38D487653B2}" srcId="{AF5ACB50-2D92-433A-9ACD-5717D2F46A90}" destId="{716356F0-81EE-4FBE-8CA4-97F23AABB70C}" srcOrd="0" destOrd="0" parTransId="{53C4717D-3D51-41EC-8612-7FE7B58BC312}" sibTransId="{C5EC2636-6F5B-4EC3-A967-4DE89BECB2A2}"/>
    <dgm:cxn modelId="{3007F97B-5325-457C-B85F-62A9BFD6A68A}" type="presOf" srcId="{260BE8E1-E286-4FD4-BFF5-609873C8FC02}" destId="{A90AEBE2-799C-498D-AB36-909FCC15384F}" srcOrd="0" destOrd="0" presId="urn:microsoft.com/office/officeart/2005/8/layout/vList6"/>
    <dgm:cxn modelId="{FFFDB95F-7E78-4ED9-9241-C28D0C7681E2}" type="presParOf" srcId="{F6E5469D-09C2-4EE4-BFA1-1455C8411B57}" destId="{AD894676-6A79-4A69-87CF-05DD8A63F8B9}" srcOrd="0" destOrd="0" presId="urn:microsoft.com/office/officeart/2005/8/layout/vList6"/>
    <dgm:cxn modelId="{3BD510CE-666E-4C23-BF8B-B238710D0F53}" type="presParOf" srcId="{AD894676-6A79-4A69-87CF-05DD8A63F8B9}" destId="{47C202EE-466A-4CB7-9027-E796B6D21BFC}" srcOrd="0" destOrd="0" presId="urn:microsoft.com/office/officeart/2005/8/layout/vList6"/>
    <dgm:cxn modelId="{A9BFB626-3822-4486-8144-B4BFF0A38967}" type="presParOf" srcId="{AD894676-6A79-4A69-87CF-05DD8A63F8B9}" destId="{A90AEBE2-799C-498D-AB36-909FCC15384F}" srcOrd="1" destOrd="0" presId="urn:microsoft.com/office/officeart/2005/8/layout/vList6"/>
    <dgm:cxn modelId="{3A843EE2-DA0D-4E2F-8DDE-96AFA5F97C87}" type="presParOf" srcId="{F6E5469D-09C2-4EE4-BFA1-1455C8411B57}" destId="{C64D12E2-64EC-4B77-8C6A-AAE26BEEB5C3}" srcOrd="1" destOrd="0" presId="urn:microsoft.com/office/officeart/2005/8/layout/vList6"/>
    <dgm:cxn modelId="{A98B1058-BCDD-4A41-8EA5-13756FCCAA0D}" type="presParOf" srcId="{F6E5469D-09C2-4EE4-BFA1-1455C8411B57}" destId="{509B4B9B-FECB-4CA9-AB72-4CA47B049D1D}" srcOrd="2" destOrd="0" presId="urn:microsoft.com/office/officeart/2005/8/layout/vList6"/>
    <dgm:cxn modelId="{EC3D7561-303C-4AD1-AA77-0E10E5230209}" type="presParOf" srcId="{509B4B9B-FECB-4CA9-AB72-4CA47B049D1D}" destId="{3DD5676E-3B82-4D2F-8150-818368355360}" srcOrd="0" destOrd="0" presId="urn:microsoft.com/office/officeart/2005/8/layout/vList6"/>
    <dgm:cxn modelId="{A70E62FD-D91C-4B12-B6A1-3920E3C653F3}" type="presParOf" srcId="{509B4B9B-FECB-4CA9-AB72-4CA47B049D1D}" destId="{6259F514-9EBD-4430-9AD3-6EF07E2777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E02DC-DF9F-4646-A520-10F3E542FC84}" type="doc">
      <dgm:prSet loTypeId="urn:microsoft.com/office/officeart/2005/8/layout/vList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77A6F15-4DC4-47F9-BF0D-20B99380EDBA}">
      <dgm:prSet phldrT="[Texto]"/>
      <dgm:spPr/>
      <dgm:t>
        <a:bodyPr/>
        <a:lstStyle/>
        <a:p>
          <a:r>
            <a:rPr lang="es-PE" dirty="0" smtClean="0">
              <a:solidFill>
                <a:srgbClr val="00B050"/>
              </a:solidFill>
            </a:rPr>
            <a:t>Fiscalización inductiva</a:t>
          </a:r>
          <a:endParaRPr lang="es-PE" dirty="0">
            <a:solidFill>
              <a:srgbClr val="00B050"/>
            </a:solidFill>
          </a:endParaRPr>
        </a:p>
      </dgm:t>
    </dgm:pt>
    <dgm:pt modelId="{7FE2CB03-4C81-4322-984D-0F22EBF9AA27}" type="parTrans" cxnId="{8CA9E683-F8D3-4836-BDE7-D05390797F79}">
      <dgm:prSet/>
      <dgm:spPr/>
      <dgm:t>
        <a:bodyPr/>
        <a:lstStyle/>
        <a:p>
          <a:endParaRPr lang="es-PE"/>
        </a:p>
      </dgm:t>
    </dgm:pt>
    <dgm:pt modelId="{1222CE8C-3A22-4843-97C8-A7CC5E5DBD27}" type="sibTrans" cxnId="{8CA9E683-F8D3-4836-BDE7-D05390797F79}">
      <dgm:prSet/>
      <dgm:spPr/>
      <dgm:t>
        <a:bodyPr/>
        <a:lstStyle/>
        <a:p>
          <a:endParaRPr lang="es-PE"/>
        </a:p>
      </dgm:t>
    </dgm:pt>
    <dgm:pt modelId="{260BE8E1-E286-4FD4-BFF5-609873C8FC02}">
      <dgm:prSet phldrT="[Texto]"/>
      <dgm:spPr/>
      <dgm:t>
        <a:bodyPr/>
        <a:lstStyle/>
        <a:p>
          <a:r>
            <a:rPr lang="es-PE" dirty="0" smtClean="0">
              <a:solidFill>
                <a:srgbClr val="00B050"/>
              </a:solidFill>
            </a:rPr>
            <a:t>Cartas </a:t>
          </a:r>
          <a:endParaRPr lang="es-PE" dirty="0">
            <a:solidFill>
              <a:srgbClr val="00B050"/>
            </a:solidFill>
          </a:endParaRPr>
        </a:p>
      </dgm:t>
    </dgm:pt>
    <dgm:pt modelId="{DB2F684E-06BC-49D5-8340-91BBAB7FF3E6}" type="parTrans" cxnId="{812F1E24-F580-48AB-A6CB-30AEB263D60F}">
      <dgm:prSet/>
      <dgm:spPr/>
      <dgm:t>
        <a:bodyPr/>
        <a:lstStyle/>
        <a:p>
          <a:endParaRPr lang="es-PE"/>
        </a:p>
      </dgm:t>
    </dgm:pt>
    <dgm:pt modelId="{863596D8-A0E0-4896-9498-2B1AFC74D35F}" type="sibTrans" cxnId="{812F1E24-F580-48AB-A6CB-30AEB263D60F}">
      <dgm:prSet/>
      <dgm:spPr/>
      <dgm:t>
        <a:bodyPr/>
        <a:lstStyle/>
        <a:p>
          <a:endParaRPr lang="es-PE"/>
        </a:p>
      </dgm:t>
    </dgm:pt>
    <dgm:pt modelId="{82DF19AE-399D-4CCE-B300-9BCDA80A7198}">
      <dgm:prSet phldrT="[Texto]"/>
      <dgm:spPr/>
      <dgm:t>
        <a:bodyPr/>
        <a:lstStyle/>
        <a:p>
          <a:r>
            <a:rPr lang="es-PE" dirty="0" smtClean="0">
              <a:solidFill>
                <a:srgbClr val="00B050"/>
              </a:solidFill>
            </a:rPr>
            <a:t>Esquelas</a:t>
          </a:r>
          <a:endParaRPr lang="es-PE" dirty="0">
            <a:solidFill>
              <a:srgbClr val="00B050"/>
            </a:solidFill>
          </a:endParaRPr>
        </a:p>
      </dgm:t>
    </dgm:pt>
    <dgm:pt modelId="{7B948852-5263-4B1B-93B1-79F244121DF3}" type="parTrans" cxnId="{FA1174C2-A833-45CD-AB1D-C13151AB70F4}">
      <dgm:prSet/>
      <dgm:spPr/>
      <dgm:t>
        <a:bodyPr/>
        <a:lstStyle/>
        <a:p>
          <a:endParaRPr lang="es-PE"/>
        </a:p>
      </dgm:t>
    </dgm:pt>
    <dgm:pt modelId="{52F4E723-94AA-4CC8-B3CA-90F79F33FBE0}" type="sibTrans" cxnId="{FA1174C2-A833-45CD-AB1D-C13151AB70F4}">
      <dgm:prSet/>
      <dgm:spPr/>
      <dgm:t>
        <a:bodyPr/>
        <a:lstStyle/>
        <a:p>
          <a:endParaRPr lang="es-PE"/>
        </a:p>
      </dgm:t>
    </dgm:pt>
    <dgm:pt modelId="{AF5ACB50-2D92-433A-9ACD-5717D2F46A90}">
      <dgm:prSet phldrT="[Texto]"/>
      <dgm:spPr/>
      <dgm:t>
        <a:bodyPr/>
        <a:lstStyle/>
        <a:p>
          <a:r>
            <a:rPr lang="es-PE" dirty="0" smtClean="0"/>
            <a:t>Operativos masivos</a:t>
          </a:r>
          <a:endParaRPr lang="es-PE" dirty="0"/>
        </a:p>
      </dgm:t>
    </dgm:pt>
    <dgm:pt modelId="{C548E060-52FD-46C2-BF21-CBDFCC267C3B}" type="parTrans" cxnId="{00667361-7A3D-46BC-B449-4791D5F73BB7}">
      <dgm:prSet/>
      <dgm:spPr/>
      <dgm:t>
        <a:bodyPr/>
        <a:lstStyle/>
        <a:p>
          <a:endParaRPr lang="es-PE"/>
        </a:p>
      </dgm:t>
    </dgm:pt>
    <dgm:pt modelId="{A67ED2CF-AE94-4FCE-ABAC-5036C53B1894}" type="sibTrans" cxnId="{00667361-7A3D-46BC-B449-4791D5F73BB7}">
      <dgm:prSet/>
      <dgm:spPr/>
      <dgm:t>
        <a:bodyPr/>
        <a:lstStyle/>
        <a:p>
          <a:endParaRPr lang="es-PE"/>
        </a:p>
      </dgm:t>
    </dgm:pt>
    <dgm:pt modelId="{716356F0-81EE-4FBE-8CA4-97F23AABB70C}">
      <dgm:prSet phldrT="[Texto]"/>
      <dgm:spPr/>
      <dgm:t>
        <a:bodyPr/>
        <a:lstStyle/>
        <a:p>
          <a:r>
            <a:rPr lang="es-PE" dirty="0" smtClean="0"/>
            <a:t>Control directo de obligaciones tributarias</a:t>
          </a:r>
          <a:endParaRPr lang="es-PE" dirty="0"/>
        </a:p>
      </dgm:t>
    </dgm:pt>
    <dgm:pt modelId="{53C4717D-3D51-41EC-8612-7FE7B58BC312}" type="parTrans" cxnId="{CE856163-D69F-4B43-A869-A38D487653B2}">
      <dgm:prSet/>
      <dgm:spPr/>
      <dgm:t>
        <a:bodyPr/>
        <a:lstStyle/>
        <a:p>
          <a:endParaRPr lang="es-PE"/>
        </a:p>
      </dgm:t>
    </dgm:pt>
    <dgm:pt modelId="{C5EC2636-6F5B-4EC3-A967-4DE89BECB2A2}" type="sibTrans" cxnId="{CE856163-D69F-4B43-A869-A38D487653B2}">
      <dgm:prSet/>
      <dgm:spPr/>
      <dgm:t>
        <a:bodyPr/>
        <a:lstStyle/>
        <a:p>
          <a:endParaRPr lang="es-PE"/>
        </a:p>
      </dgm:t>
    </dgm:pt>
    <dgm:pt modelId="{F6E5469D-09C2-4EE4-BFA1-1455C8411B57}" type="pres">
      <dgm:prSet presAssocID="{19BE02DC-DF9F-4646-A520-10F3E542FC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AD894676-6A79-4A69-87CF-05DD8A63F8B9}" type="pres">
      <dgm:prSet presAssocID="{977A6F15-4DC4-47F9-BF0D-20B99380EDBA}" presName="linNode" presStyleCnt="0"/>
      <dgm:spPr/>
    </dgm:pt>
    <dgm:pt modelId="{47C202EE-466A-4CB7-9027-E796B6D21BFC}" type="pres">
      <dgm:prSet presAssocID="{977A6F15-4DC4-47F9-BF0D-20B99380EDB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0AEBE2-799C-498D-AB36-909FCC15384F}" type="pres">
      <dgm:prSet presAssocID="{977A6F15-4DC4-47F9-BF0D-20B99380EDB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4D12E2-64EC-4B77-8C6A-AAE26BEEB5C3}" type="pres">
      <dgm:prSet presAssocID="{1222CE8C-3A22-4843-97C8-A7CC5E5DBD27}" presName="spacing" presStyleCnt="0"/>
      <dgm:spPr/>
    </dgm:pt>
    <dgm:pt modelId="{509B4B9B-FECB-4CA9-AB72-4CA47B049D1D}" type="pres">
      <dgm:prSet presAssocID="{AF5ACB50-2D92-433A-9ACD-5717D2F46A90}" presName="linNode" presStyleCnt="0"/>
      <dgm:spPr/>
    </dgm:pt>
    <dgm:pt modelId="{3DD5676E-3B82-4D2F-8150-818368355360}" type="pres">
      <dgm:prSet presAssocID="{AF5ACB50-2D92-433A-9ACD-5717D2F46A9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59F514-9EBD-4430-9AD3-6EF07E2777C5}" type="pres">
      <dgm:prSet presAssocID="{AF5ACB50-2D92-433A-9ACD-5717D2F46A9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DE7628F-2D61-4BCB-BA9E-5BDB7D481E7B}" type="presOf" srcId="{716356F0-81EE-4FBE-8CA4-97F23AABB70C}" destId="{6259F514-9EBD-4430-9AD3-6EF07E2777C5}" srcOrd="0" destOrd="0" presId="urn:microsoft.com/office/officeart/2005/8/layout/vList6"/>
    <dgm:cxn modelId="{00667361-7A3D-46BC-B449-4791D5F73BB7}" srcId="{19BE02DC-DF9F-4646-A520-10F3E542FC84}" destId="{AF5ACB50-2D92-433A-9ACD-5717D2F46A90}" srcOrd="1" destOrd="0" parTransId="{C548E060-52FD-46C2-BF21-CBDFCC267C3B}" sibTransId="{A67ED2CF-AE94-4FCE-ABAC-5036C53B1894}"/>
    <dgm:cxn modelId="{8CA9E683-F8D3-4836-BDE7-D05390797F79}" srcId="{19BE02DC-DF9F-4646-A520-10F3E542FC84}" destId="{977A6F15-4DC4-47F9-BF0D-20B99380EDBA}" srcOrd="0" destOrd="0" parTransId="{7FE2CB03-4C81-4322-984D-0F22EBF9AA27}" sibTransId="{1222CE8C-3A22-4843-97C8-A7CC5E5DBD27}"/>
    <dgm:cxn modelId="{454CE8EC-7775-424A-B394-4E3179C9C0AF}" type="presOf" srcId="{82DF19AE-399D-4CCE-B300-9BCDA80A7198}" destId="{A90AEBE2-799C-498D-AB36-909FCC15384F}" srcOrd="0" destOrd="1" presId="urn:microsoft.com/office/officeart/2005/8/layout/vList6"/>
    <dgm:cxn modelId="{812F1E24-F580-48AB-A6CB-30AEB263D60F}" srcId="{977A6F15-4DC4-47F9-BF0D-20B99380EDBA}" destId="{260BE8E1-E286-4FD4-BFF5-609873C8FC02}" srcOrd="0" destOrd="0" parTransId="{DB2F684E-06BC-49D5-8340-91BBAB7FF3E6}" sibTransId="{863596D8-A0E0-4896-9498-2B1AFC74D35F}"/>
    <dgm:cxn modelId="{91D0CA92-7C36-486D-A6A6-B66B6EF1591C}" type="presOf" srcId="{AF5ACB50-2D92-433A-9ACD-5717D2F46A90}" destId="{3DD5676E-3B82-4D2F-8150-818368355360}" srcOrd="0" destOrd="0" presId="urn:microsoft.com/office/officeart/2005/8/layout/vList6"/>
    <dgm:cxn modelId="{D6357E19-2AC3-46C2-A802-336507FF44BE}" type="presOf" srcId="{19BE02DC-DF9F-4646-A520-10F3E542FC84}" destId="{F6E5469D-09C2-4EE4-BFA1-1455C8411B57}" srcOrd="0" destOrd="0" presId="urn:microsoft.com/office/officeart/2005/8/layout/vList6"/>
    <dgm:cxn modelId="{B9BFA055-DE5D-4CBF-B0E2-10A90B467D50}" type="presOf" srcId="{260BE8E1-E286-4FD4-BFF5-609873C8FC02}" destId="{A90AEBE2-799C-498D-AB36-909FCC15384F}" srcOrd="0" destOrd="0" presId="urn:microsoft.com/office/officeart/2005/8/layout/vList6"/>
    <dgm:cxn modelId="{2576FD73-53F8-4AEC-A8A1-5CA0431F89E0}" type="presOf" srcId="{977A6F15-4DC4-47F9-BF0D-20B99380EDBA}" destId="{47C202EE-466A-4CB7-9027-E796B6D21BFC}" srcOrd="0" destOrd="0" presId="urn:microsoft.com/office/officeart/2005/8/layout/vList6"/>
    <dgm:cxn modelId="{FA1174C2-A833-45CD-AB1D-C13151AB70F4}" srcId="{977A6F15-4DC4-47F9-BF0D-20B99380EDBA}" destId="{82DF19AE-399D-4CCE-B300-9BCDA80A7198}" srcOrd="1" destOrd="0" parTransId="{7B948852-5263-4B1B-93B1-79F244121DF3}" sibTransId="{52F4E723-94AA-4CC8-B3CA-90F79F33FBE0}"/>
    <dgm:cxn modelId="{CE856163-D69F-4B43-A869-A38D487653B2}" srcId="{AF5ACB50-2D92-433A-9ACD-5717D2F46A90}" destId="{716356F0-81EE-4FBE-8CA4-97F23AABB70C}" srcOrd="0" destOrd="0" parTransId="{53C4717D-3D51-41EC-8612-7FE7B58BC312}" sibTransId="{C5EC2636-6F5B-4EC3-A967-4DE89BECB2A2}"/>
    <dgm:cxn modelId="{9F2E4E18-6BC3-4831-9A64-D35246902BE1}" type="presParOf" srcId="{F6E5469D-09C2-4EE4-BFA1-1455C8411B57}" destId="{AD894676-6A79-4A69-87CF-05DD8A63F8B9}" srcOrd="0" destOrd="0" presId="urn:microsoft.com/office/officeart/2005/8/layout/vList6"/>
    <dgm:cxn modelId="{E96FD807-6FE7-4E6B-B66E-584CB4E66EC7}" type="presParOf" srcId="{AD894676-6A79-4A69-87CF-05DD8A63F8B9}" destId="{47C202EE-466A-4CB7-9027-E796B6D21BFC}" srcOrd="0" destOrd="0" presId="urn:microsoft.com/office/officeart/2005/8/layout/vList6"/>
    <dgm:cxn modelId="{B9A22415-563A-493B-8442-D9C86AB21582}" type="presParOf" srcId="{AD894676-6A79-4A69-87CF-05DD8A63F8B9}" destId="{A90AEBE2-799C-498D-AB36-909FCC15384F}" srcOrd="1" destOrd="0" presId="urn:microsoft.com/office/officeart/2005/8/layout/vList6"/>
    <dgm:cxn modelId="{17E53216-0CE4-4471-86DB-FEE036C2DC89}" type="presParOf" srcId="{F6E5469D-09C2-4EE4-BFA1-1455C8411B57}" destId="{C64D12E2-64EC-4B77-8C6A-AAE26BEEB5C3}" srcOrd="1" destOrd="0" presId="urn:microsoft.com/office/officeart/2005/8/layout/vList6"/>
    <dgm:cxn modelId="{3F55C724-AC4A-4E0C-95F6-2F251F2B2C8E}" type="presParOf" srcId="{F6E5469D-09C2-4EE4-BFA1-1455C8411B57}" destId="{509B4B9B-FECB-4CA9-AB72-4CA47B049D1D}" srcOrd="2" destOrd="0" presId="urn:microsoft.com/office/officeart/2005/8/layout/vList6"/>
    <dgm:cxn modelId="{9C7012BD-BF7F-4443-AE47-2E92C062027C}" type="presParOf" srcId="{509B4B9B-FECB-4CA9-AB72-4CA47B049D1D}" destId="{3DD5676E-3B82-4D2F-8150-818368355360}" srcOrd="0" destOrd="0" presId="urn:microsoft.com/office/officeart/2005/8/layout/vList6"/>
    <dgm:cxn modelId="{5F46C874-D984-4083-877E-7D2C85C761AF}" type="presParOf" srcId="{509B4B9B-FECB-4CA9-AB72-4CA47B049D1D}" destId="{6259F514-9EBD-4430-9AD3-6EF07E2777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C127A-36A5-423F-B46A-1B8EFD596501}" type="doc">
      <dgm:prSet loTypeId="urn:microsoft.com/office/officeart/2005/8/layout/target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E"/>
        </a:p>
      </dgm:t>
    </dgm:pt>
    <dgm:pt modelId="{2122CF2F-4E99-47B6-B811-A38A5C6E6408}">
      <dgm:prSet phldrT="[Texto]" custT="1"/>
      <dgm:spPr/>
      <dgm:t>
        <a:bodyPr anchor="t"/>
        <a:lstStyle/>
        <a:p>
          <a:pPr algn="just"/>
          <a:r>
            <a:rPr lang="es-PE" sz="2400" b="1" dirty="0" smtClean="0"/>
            <a:t>ACCIÓN INDUCTIVA:</a:t>
          </a:r>
          <a:endParaRPr lang="es-PE" sz="2400" dirty="0" smtClean="0"/>
        </a:p>
        <a:p>
          <a:pPr algn="just"/>
          <a:r>
            <a:rPr lang="es-PE" sz="2400" dirty="0" smtClean="0"/>
            <a:t>Es una acción de fiscalización que se circunscribe a una revisión puntual de una o varias inconsistencias detectadas, cuyo tiempo de duración es menor a un día y cuyo objetivo es ampliar la cobertura de fiscalización y control.</a:t>
          </a:r>
          <a:endParaRPr lang="es-PE" sz="2400" dirty="0"/>
        </a:p>
      </dgm:t>
    </dgm:pt>
    <dgm:pt modelId="{ACFE4253-223A-46E2-A8FB-4EBC7B17A0E9}" type="parTrans" cxnId="{F660DFFA-7A08-4866-82D7-5A35B73DB84F}">
      <dgm:prSet/>
      <dgm:spPr/>
      <dgm:t>
        <a:bodyPr/>
        <a:lstStyle/>
        <a:p>
          <a:endParaRPr lang="es-PE"/>
        </a:p>
      </dgm:t>
    </dgm:pt>
    <dgm:pt modelId="{402BB306-E6A2-4015-AD1A-AD2023E5DD9B}" type="sibTrans" cxnId="{F660DFFA-7A08-4866-82D7-5A35B73DB84F}">
      <dgm:prSet/>
      <dgm:spPr/>
      <dgm:t>
        <a:bodyPr/>
        <a:lstStyle/>
        <a:p>
          <a:endParaRPr lang="es-PE"/>
        </a:p>
      </dgm:t>
    </dgm:pt>
    <dgm:pt modelId="{12066EFB-25CD-4FB8-9496-E14A29C87FD8}">
      <dgm:prSet phldrT="[Texto]" custT="1"/>
      <dgm:spPr/>
      <dgm:t>
        <a:bodyPr anchor="t"/>
        <a:lstStyle/>
        <a:p>
          <a:pPr algn="just"/>
          <a:r>
            <a:rPr lang="es-PE" sz="2000" b="1" u="none" dirty="0" smtClean="0"/>
            <a:t>ESQUELA:</a:t>
          </a:r>
        </a:p>
        <a:p>
          <a:pPr algn="just"/>
          <a:r>
            <a:rPr lang="es-PE" sz="2000" dirty="0" smtClean="0"/>
            <a:t>Documento mediante el cual se cita al contribuyente, a fin de que sustente las inconsistencias detectadas a través de información proporcionada por terceros y/o información interna disponible en SUNAT.</a:t>
          </a:r>
          <a:endParaRPr lang="es-PE" sz="2000" dirty="0"/>
        </a:p>
      </dgm:t>
    </dgm:pt>
    <dgm:pt modelId="{CC2D0699-B021-4558-A1DE-EB1E0101EB48}" type="parTrans" cxnId="{EBE81822-BD5B-4680-890C-DB28A403B6FA}">
      <dgm:prSet/>
      <dgm:spPr/>
      <dgm:t>
        <a:bodyPr/>
        <a:lstStyle/>
        <a:p>
          <a:endParaRPr lang="es-PE"/>
        </a:p>
      </dgm:t>
    </dgm:pt>
    <dgm:pt modelId="{96BB21B3-405C-41A5-A708-0DC5BF153188}" type="sibTrans" cxnId="{EBE81822-BD5B-4680-890C-DB28A403B6FA}">
      <dgm:prSet/>
      <dgm:spPr/>
      <dgm:t>
        <a:bodyPr/>
        <a:lstStyle/>
        <a:p>
          <a:endParaRPr lang="es-PE"/>
        </a:p>
      </dgm:t>
    </dgm:pt>
    <dgm:pt modelId="{79A081BF-F7A1-42A7-8D6B-14CCF61E2EDD}">
      <dgm:prSet phldrT="[Texto]" custT="1"/>
      <dgm:spPr/>
      <dgm:t>
        <a:bodyPr anchor="t"/>
        <a:lstStyle/>
        <a:p>
          <a:pPr algn="just"/>
          <a:r>
            <a:rPr lang="es-PE" sz="2000" b="1" u="none" dirty="0" smtClean="0"/>
            <a:t>CARTA INDUCTIVA</a:t>
          </a:r>
          <a:r>
            <a:rPr lang="es-PE" sz="2000" b="1" dirty="0" smtClean="0"/>
            <a:t>:</a:t>
          </a:r>
        </a:p>
        <a:p>
          <a:pPr algn="just"/>
          <a:r>
            <a:rPr lang="es-PE" sz="2000" dirty="0" smtClean="0"/>
            <a:t>Documento mediante el cual se comunica al contribuyente las inconsistencias detectadas a través de información de terceros y/o información interna disponible en SUNAT, a fin de que regularicen sus declaraciones y/o pagos.</a:t>
          </a:r>
          <a:endParaRPr lang="es-PE" sz="2000" dirty="0"/>
        </a:p>
      </dgm:t>
    </dgm:pt>
    <dgm:pt modelId="{66DD742D-21C1-47B3-ACE4-9FCBB924E30C}" type="parTrans" cxnId="{5FAE6988-B46C-48AD-BBB3-5FB8688613F0}">
      <dgm:prSet/>
      <dgm:spPr/>
      <dgm:t>
        <a:bodyPr/>
        <a:lstStyle/>
        <a:p>
          <a:endParaRPr lang="es-PE"/>
        </a:p>
      </dgm:t>
    </dgm:pt>
    <dgm:pt modelId="{84F2C1F9-090C-4E72-B845-BEA5B89A6C81}" type="sibTrans" cxnId="{5FAE6988-B46C-48AD-BBB3-5FB8688613F0}">
      <dgm:prSet/>
      <dgm:spPr/>
      <dgm:t>
        <a:bodyPr/>
        <a:lstStyle/>
        <a:p>
          <a:endParaRPr lang="es-PE"/>
        </a:p>
      </dgm:t>
    </dgm:pt>
    <dgm:pt modelId="{8E074695-5CC2-4F13-8BCD-21BDBF12FFDE}" type="pres">
      <dgm:prSet presAssocID="{72BC127A-36A5-423F-B46A-1B8EFD59650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DFEB6A6F-5EE0-4659-BDDF-38C9061ED8D9}" type="pres">
      <dgm:prSet presAssocID="{72BC127A-36A5-423F-B46A-1B8EFD596501}" presName="outerBox" presStyleCnt="0"/>
      <dgm:spPr/>
    </dgm:pt>
    <dgm:pt modelId="{8573825E-9AC7-480C-AEF6-CD8C6FB221D0}" type="pres">
      <dgm:prSet presAssocID="{72BC127A-36A5-423F-B46A-1B8EFD596501}" presName="outerBoxParent" presStyleLbl="node1" presStyleIdx="0" presStyleCnt="1"/>
      <dgm:spPr/>
      <dgm:t>
        <a:bodyPr/>
        <a:lstStyle/>
        <a:p>
          <a:endParaRPr lang="es-PE"/>
        </a:p>
      </dgm:t>
    </dgm:pt>
    <dgm:pt modelId="{9F0B4773-C567-4624-A5EA-DC087A020D68}" type="pres">
      <dgm:prSet presAssocID="{72BC127A-36A5-423F-B46A-1B8EFD596501}" presName="outerBoxChildren" presStyleCnt="0"/>
      <dgm:spPr/>
    </dgm:pt>
    <dgm:pt modelId="{988FCD92-F8AA-4986-B1B0-4E23FF6E1E99}" type="pres">
      <dgm:prSet presAssocID="{12066EFB-25CD-4FB8-9496-E14A29C87FD8}" presName="oChild" presStyleLbl="fgAcc1" presStyleIdx="0" presStyleCnt="2" custScaleY="10864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53F3B23-7A8B-4E91-BE9D-7EE9CDA390DE}" type="pres">
      <dgm:prSet presAssocID="{96BB21B3-405C-41A5-A708-0DC5BF153188}" presName="outerSibTrans" presStyleCnt="0"/>
      <dgm:spPr/>
    </dgm:pt>
    <dgm:pt modelId="{A7131D77-719D-4C49-97A4-7450B5D61758}" type="pres">
      <dgm:prSet presAssocID="{79A081BF-F7A1-42A7-8D6B-14CCF61E2EDD}" presName="oChild" presStyleLbl="fgAcc1" presStyleIdx="1" presStyleCnt="2" custScaleY="10864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97247A2-C785-4A8F-AEC9-765CC262BEB5}" type="presOf" srcId="{2122CF2F-4E99-47B6-B811-A38A5C6E6408}" destId="{8573825E-9AC7-480C-AEF6-CD8C6FB221D0}" srcOrd="0" destOrd="0" presId="urn:microsoft.com/office/officeart/2005/8/layout/target2"/>
    <dgm:cxn modelId="{6C9F9317-3D58-449B-A10E-60599145CEA3}" type="presOf" srcId="{12066EFB-25CD-4FB8-9496-E14A29C87FD8}" destId="{988FCD92-F8AA-4986-B1B0-4E23FF6E1E99}" srcOrd="0" destOrd="0" presId="urn:microsoft.com/office/officeart/2005/8/layout/target2"/>
    <dgm:cxn modelId="{5FAE6988-B46C-48AD-BBB3-5FB8688613F0}" srcId="{2122CF2F-4E99-47B6-B811-A38A5C6E6408}" destId="{79A081BF-F7A1-42A7-8D6B-14CCF61E2EDD}" srcOrd="1" destOrd="0" parTransId="{66DD742D-21C1-47B3-ACE4-9FCBB924E30C}" sibTransId="{84F2C1F9-090C-4E72-B845-BEA5B89A6C81}"/>
    <dgm:cxn modelId="{EBE81822-BD5B-4680-890C-DB28A403B6FA}" srcId="{2122CF2F-4E99-47B6-B811-A38A5C6E6408}" destId="{12066EFB-25CD-4FB8-9496-E14A29C87FD8}" srcOrd="0" destOrd="0" parTransId="{CC2D0699-B021-4558-A1DE-EB1E0101EB48}" sibTransId="{96BB21B3-405C-41A5-A708-0DC5BF153188}"/>
    <dgm:cxn modelId="{F660DFFA-7A08-4866-82D7-5A35B73DB84F}" srcId="{72BC127A-36A5-423F-B46A-1B8EFD596501}" destId="{2122CF2F-4E99-47B6-B811-A38A5C6E6408}" srcOrd="0" destOrd="0" parTransId="{ACFE4253-223A-46E2-A8FB-4EBC7B17A0E9}" sibTransId="{402BB306-E6A2-4015-AD1A-AD2023E5DD9B}"/>
    <dgm:cxn modelId="{AE722FF0-FD84-4DB7-A03C-8758ECE004D3}" type="presOf" srcId="{79A081BF-F7A1-42A7-8D6B-14CCF61E2EDD}" destId="{A7131D77-719D-4C49-97A4-7450B5D61758}" srcOrd="0" destOrd="0" presId="urn:microsoft.com/office/officeart/2005/8/layout/target2"/>
    <dgm:cxn modelId="{627AFE54-B2D4-4C2D-82E7-7A4DB19E4927}" type="presOf" srcId="{72BC127A-36A5-423F-B46A-1B8EFD596501}" destId="{8E074695-5CC2-4F13-8BCD-21BDBF12FFDE}" srcOrd="0" destOrd="0" presId="urn:microsoft.com/office/officeart/2005/8/layout/target2"/>
    <dgm:cxn modelId="{1DFF1147-F9FB-4F05-AC81-483B25325DE2}" type="presParOf" srcId="{8E074695-5CC2-4F13-8BCD-21BDBF12FFDE}" destId="{DFEB6A6F-5EE0-4659-BDDF-38C9061ED8D9}" srcOrd="0" destOrd="0" presId="urn:microsoft.com/office/officeart/2005/8/layout/target2"/>
    <dgm:cxn modelId="{F54C8049-EC5F-43B5-83D3-7A4755B143B4}" type="presParOf" srcId="{DFEB6A6F-5EE0-4659-BDDF-38C9061ED8D9}" destId="{8573825E-9AC7-480C-AEF6-CD8C6FB221D0}" srcOrd="0" destOrd="0" presId="urn:microsoft.com/office/officeart/2005/8/layout/target2"/>
    <dgm:cxn modelId="{72DD8B8B-DAC8-45BF-9A62-AE323C748999}" type="presParOf" srcId="{DFEB6A6F-5EE0-4659-BDDF-38C9061ED8D9}" destId="{9F0B4773-C567-4624-A5EA-DC087A020D68}" srcOrd="1" destOrd="0" presId="urn:microsoft.com/office/officeart/2005/8/layout/target2"/>
    <dgm:cxn modelId="{725DDAEC-DC17-4A37-A5FA-FFF50CC19575}" type="presParOf" srcId="{9F0B4773-C567-4624-A5EA-DC087A020D68}" destId="{988FCD92-F8AA-4986-B1B0-4E23FF6E1E99}" srcOrd="0" destOrd="0" presId="urn:microsoft.com/office/officeart/2005/8/layout/target2"/>
    <dgm:cxn modelId="{446CD577-D8B2-42F6-9A90-6D4BF2539295}" type="presParOf" srcId="{9F0B4773-C567-4624-A5EA-DC087A020D68}" destId="{053F3B23-7A8B-4E91-BE9D-7EE9CDA390DE}" srcOrd="1" destOrd="0" presId="urn:microsoft.com/office/officeart/2005/8/layout/target2"/>
    <dgm:cxn modelId="{C167B1A0-A6A8-4B22-B601-2F96F4BFE21D}" type="presParOf" srcId="{9F0B4773-C567-4624-A5EA-DC087A020D68}" destId="{A7131D77-719D-4C49-97A4-7450B5D61758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1136F2-2C8A-4030-905B-08BA4FAE2806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E"/>
        </a:p>
      </dgm:t>
    </dgm:pt>
    <dgm:pt modelId="{7988F0BD-3897-4E94-84A0-6803111E8FAB}">
      <dgm:prSet phldrT="[Texto]"/>
      <dgm:spPr/>
      <dgm:t>
        <a:bodyPr/>
        <a:lstStyle/>
        <a:p>
          <a:r>
            <a:rPr lang="es-PE" b="1" dirty="0" smtClean="0"/>
            <a:t>Presencial</a:t>
          </a:r>
          <a:endParaRPr lang="es-PE" b="1" dirty="0"/>
        </a:p>
      </dgm:t>
    </dgm:pt>
    <dgm:pt modelId="{8383ABB8-6C8D-4CC1-8EF5-A45495988FE1}" type="parTrans" cxnId="{21F4EB84-1B63-4B05-81EF-49005F616B36}">
      <dgm:prSet/>
      <dgm:spPr/>
      <dgm:t>
        <a:bodyPr/>
        <a:lstStyle/>
        <a:p>
          <a:endParaRPr lang="es-PE"/>
        </a:p>
      </dgm:t>
    </dgm:pt>
    <dgm:pt modelId="{5B27B321-79DD-43C6-BB99-8ABC9B85C6A5}" type="sibTrans" cxnId="{21F4EB84-1B63-4B05-81EF-49005F616B36}">
      <dgm:prSet/>
      <dgm:spPr/>
      <dgm:t>
        <a:bodyPr/>
        <a:lstStyle/>
        <a:p>
          <a:endParaRPr lang="es-PE"/>
        </a:p>
      </dgm:t>
    </dgm:pt>
    <dgm:pt modelId="{9374942F-154C-4EF4-87F4-35BA7624A727}">
      <dgm:prSet phldrT="[Texto]" custT="1"/>
      <dgm:spPr/>
      <dgm:t>
        <a:bodyPr/>
        <a:lstStyle/>
        <a:p>
          <a:pPr algn="just"/>
          <a:r>
            <a:rPr lang="es-PE" sz="4000" dirty="0" smtClean="0"/>
            <a:t>Esquela</a:t>
          </a:r>
          <a:r>
            <a:rPr lang="es-PE" sz="2800" dirty="0" smtClean="0"/>
            <a:t> (se pueden aplicar sanciones)</a:t>
          </a:r>
          <a:endParaRPr lang="es-PE" sz="2000" dirty="0"/>
        </a:p>
      </dgm:t>
    </dgm:pt>
    <dgm:pt modelId="{381C97F6-E5A1-4D55-A649-A072C774938B}" type="parTrans" cxnId="{624382D9-CD6B-4DDE-9036-D314BB49B3E0}">
      <dgm:prSet/>
      <dgm:spPr/>
      <dgm:t>
        <a:bodyPr/>
        <a:lstStyle/>
        <a:p>
          <a:endParaRPr lang="es-PE"/>
        </a:p>
      </dgm:t>
    </dgm:pt>
    <dgm:pt modelId="{B1340EAC-9F14-44C1-8CF8-A03DA4D22F6F}" type="sibTrans" cxnId="{624382D9-CD6B-4DDE-9036-D314BB49B3E0}">
      <dgm:prSet/>
      <dgm:spPr/>
      <dgm:t>
        <a:bodyPr/>
        <a:lstStyle/>
        <a:p>
          <a:endParaRPr lang="es-PE"/>
        </a:p>
      </dgm:t>
    </dgm:pt>
    <dgm:pt modelId="{5CB97994-5BD6-4144-89A4-C7141BA36812}">
      <dgm:prSet phldrT="[Texto]"/>
      <dgm:spPr/>
      <dgm:t>
        <a:bodyPr/>
        <a:lstStyle/>
        <a:p>
          <a:r>
            <a:rPr lang="es-PE" b="1" dirty="0" smtClean="0"/>
            <a:t>No presencial</a:t>
          </a:r>
          <a:endParaRPr lang="es-PE" b="1" dirty="0"/>
        </a:p>
      </dgm:t>
    </dgm:pt>
    <dgm:pt modelId="{D75DEA67-4E6B-49F4-A331-C45367A24BB5}" type="parTrans" cxnId="{B3DC727E-6856-4733-BCC6-75607AE55C5F}">
      <dgm:prSet/>
      <dgm:spPr/>
      <dgm:t>
        <a:bodyPr/>
        <a:lstStyle/>
        <a:p>
          <a:endParaRPr lang="es-PE"/>
        </a:p>
      </dgm:t>
    </dgm:pt>
    <dgm:pt modelId="{CFEB3D02-D421-4483-A8A5-364A0E5D68A8}" type="sibTrans" cxnId="{B3DC727E-6856-4733-BCC6-75607AE55C5F}">
      <dgm:prSet/>
      <dgm:spPr/>
      <dgm:t>
        <a:bodyPr/>
        <a:lstStyle/>
        <a:p>
          <a:endParaRPr lang="es-PE"/>
        </a:p>
      </dgm:t>
    </dgm:pt>
    <dgm:pt modelId="{C4E4ACD9-3320-4147-B3E9-3B476D14CA11}">
      <dgm:prSet phldrT="[Texto]"/>
      <dgm:spPr/>
      <dgm:t>
        <a:bodyPr/>
        <a:lstStyle/>
        <a:p>
          <a:r>
            <a:rPr lang="es-PE" dirty="0" smtClean="0"/>
            <a:t>Carta física</a:t>
          </a:r>
          <a:endParaRPr lang="es-PE" dirty="0"/>
        </a:p>
      </dgm:t>
    </dgm:pt>
    <dgm:pt modelId="{2337D6FE-DD57-4486-A4F3-42807A0233A9}" type="parTrans" cxnId="{6F71CCC9-B287-4BC8-BC56-76C207269E67}">
      <dgm:prSet/>
      <dgm:spPr/>
      <dgm:t>
        <a:bodyPr/>
        <a:lstStyle/>
        <a:p>
          <a:endParaRPr lang="es-PE"/>
        </a:p>
      </dgm:t>
    </dgm:pt>
    <dgm:pt modelId="{83688F94-8443-44EC-8166-D3C4AF0BDE49}" type="sibTrans" cxnId="{6F71CCC9-B287-4BC8-BC56-76C207269E67}">
      <dgm:prSet/>
      <dgm:spPr/>
      <dgm:t>
        <a:bodyPr/>
        <a:lstStyle/>
        <a:p>
          <a:endParaRPr lang="es-PE"/>
        </a:p>
      </dgm:t>
    </dgm:pt>
    <dgm:pt modelId="{942AFF3C-C567-4FCB-928A-232E5F60C452}">
      <dgm:prSet phldrT="[Texto]"/>
      <dgm:spPr/>
      <dgm:t>
        <a:bodyPr/>
        <a:lstStyle/>
        <a:p>
          <a:r>
            <a:rPr lang="es-PE" dirty="0" smtClean="0">
              <a:solidFill>
                <a:srgbClr val="00B050"/>
              </a:solidFill>
            </a:rPr>
            <a:t>Virtual</a:t>
          </a:r>
          <a:endParaRPr lang="es-PE" dirty="0">
            <a:solidFill>
              <a:srgbClr val="00B050"/>
            </a:solidFill>
          </a:endParaRPr>
        </a:p>
      </dgm:t>
    </dgm:pt>
    <dgm:pt modelId="{0FE754F5-80B5-47DD-89DB-CF3D67C50C0B}" type="parTrans" cxnId="{FD998EDD-BE9C-47F4-8C01-405A6CE351BF}">
      <dgm:prSet/>
      <dgm:spPr/>
      <dgm:t>
        <a:bodyPr/>
        <a:lstStyle/>
        <a:p>
          <a:endParaRPr lang="es-PE"/>
        </a:p>
      </dgm:t>
    </dgm:pt>
    <dgm:pt modelId="{0A55F0FE-A6FE-41C3-9A5F-ED387F1CE19D}" type="sibTrans" cxnId="{FD998EDD-BE9C-47F4-8C01-405A6CE351BF}">
      <dgm:prSet/>
      <dgm:spPr/>
      <dgm:t>
        <a:bodyPr/>
        <a:lstStyle/>
        <a:p>
          <a:endParaRPr lang="es-PE"/>
        </a:p>
      </dgm:t>
    </dgm:pt>
    <dgm:pt modelId="{C45CFA03-50EF-4DF0-B289-8EB07020F648}">
      <dgm:prSet phldrT="[Texto]"/>
      <dgm:spPr/>
      <dgm:t>
        <a:bodyPr/>
        <a:lstStyle/>
        <a:p>
          <a:r>
            <a:rPr lang="es-PE" dirty="0" smtClean="0"/>
            <a:t>Telefónica </a:t>
          </a:r>
          <a:endParaRPr lang="es-PE" dirty="0"/>
        </a:p>
      </dgm:t>
    </dgm:pt>
    <dgm:pt modelId="{BC60CB4A-CDC3-4E6D-9BC2-D1F36DD89910}" type="parTrans" cxnId="{FEA7F188-176A-4659-8A92-6EF10D1A007F}">
      <dgm:prSet/>
      <dgm:spPr/>
      <dgm:t>
        <a:bodyPr/>
        <a:lstStyle/>
        <a:p>
          <a:endParaRPr lang="es-PE"/>
        </a:p>
      </dgm:t>
    </dgm:pt>
    <dgm:pt modelId="{42B864FE-6BF7-4243-9101-D798357A07AC}" type="sibTrans" cxnId="{FEA7F188-176A-4659-8A92-6EF10D1A007F}">
      <dgm:prSet/>
      <dgm:spPr/>
      <dgm:t>
        <a:bodyPr/>
        <a:lstStyle/>
        <a:p>
          <a:endParaRPr lang="es-PE"/>
        </a:p>
      </dgm:t>
    </dgm:pt>
    <dgm:pt modelId="{2119AB93-0465-43E5-B31A-6553FE292046}" type="pres">
      <dgm:prSet presAssocID="{191136F2-2C8A-4030-905B-08BA4FAE28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8FA1F4C-728A-44E1-8AE4-4D83A7BBC404}" type="pres">
      <dgm:prSet presAssocID="{7988F0BD-3897-4E94-84A0-6803111E8FAB}" presName="composite" presStyleCnt="0"/>
      <dgm:spPr/>
    </dgm:pt>
    <dgm:pt modelId="{461E6FE0-6EC0-40AB-AB65-D6B5F382C5D2}" type="pres">
      <dgm:prSet presAssocID="{7988F0BD-3897-4E94-84A0-6803111E8F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20FE36-1053-4C28-B7D3-8E4EB6E084E2}" type="pres">
      <dgm:prSet presAssocID="{7988F0BD-3897-4E94-84A0-6803111E8FA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AE0A2E-8DF5-46FD-94AA-1326BD1C9E2A}" type="pres">
      <dgm:prSet presAssocID="{5B27B321-79DD-43C6-BB99-8ABC9B85C6A5}" presName="space" presStyleCnt="0"/>
      <dgm:spPr/>
    </dgm:pt>
    <dgm:pt modelId="{5A84EC1E-8882-46CF-AF5C-E228AAA9A600}" type="pres">
      <dgm:prSet presAssocID="{5CB97994-5BD6-4144-89A4-C7141BA36812}" presName="composite" presStyleCnt="0"/>
      <dgm:spPr/>
    </dgm:pt>
    <dgm:pt modelId="{02274CEF-FBF2-47FD-A291-3A43D5323885}" type="pres">
      <dgm:prSet presAssocID="{5CB97994-5BD6-4144-89A4-C7141BA3681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4DDCF74-5446-4D46-959E-F449E92F40AE}" type="pres">
      <dgm:prSet presAssocID="{5CB97994-5BD6-4144-89A4-C7141BA3681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D998EDD-BE9C-47F4-8C01-405A6CE351BF}" srcId="{5CB97994-5BD6-4144-89A4-C7141BA36812}" destId="{942AFF3C-C567-4FCB-928A-232E5F60C452}" srcOrd="1" destOrd="0" parTransId="{0FE754F5-80B5-47DD-89DB-CF3D67C50C0B}" sibTransId="{0A55F0FE-A6FE-41C3-9A5F-ED387F1CE19D}"/>
    <dgm:cxn modelId="{38EA9652-8C6B-42A6-8AF9-4892261F97AB}" type="presOf" srcId="{C4E4ACD9-3320-4147-B3E9-3B476D14CA11}" destId="{C4DDCF74-5446-4D46-959E-F449E92F40AE}" srcOrd="0" destOrd="0" presId="urn:microsoft.com/office/officeart/2005/8/layout/hList1"/>
    <dgm:cxn modelId="{622ED4CA-A351-4DB3-B2BB-70D38AE4D883}" type="presOf" srcId="{7988F0BD-3897-4E94-84A0-6803111E8FAB}" destId="{461E6FE0-6EC0-40AB-AB65-D6B5F382C5D2}" srcOrd="0" destOrd="0" presId="urn:microsoft.com/office/officeart/2005/8/layout/hList1"/>
    <dgm:cxn modelId="{495921DE-6222-41B9-8526-29F8EFB935C3}" type="presOf" srcId="{9374942F-154C-4EF4-87F4-35BA7624A727}" destId="{5520FE36-1053-4C28-B7D3-8E4EB6E084E2}" srcOrd="0" destOrd="0" presId="urn:microsoft.com/office/officeart/2005/8/layout/hList1"/>
    <dgm:cxn modelId="{DD5BA122-D794-4D8E-9946-7A5F153F31F7}" type="presOf" srcId="{C45CFA03-50EF-4DF0-B289-8EB07020F648}" destId="{C4DDCF74-5446-4D46-959E-F449E92F40AE}" srcOrd="0" destOrd="2" presId="urn:microsoft.com/office/officeart/2005/8/layout/hList1"/>
    <dgm:cxn modelId="{B3DC727E-6856-4733-BCC6-75607AE55C5F}" srcId="{191136F2-2C8A-4030-905B-08BA4FAE2806}" destId="{5CB97994-5BD6-4144-89A4-C7141BA36812}" srcOrd="1" destOrd="0" parTransId="{D75DEA67-4E6B-49F4-A331-C45367A24BB5}" sibTransId="{CFEB3D02-D421-4483-A8A5-364A0E5D68A8}"/>
    <dgm:cxn modelId="{21F4EB84-1B63-4B05-81EF-49005F616B36}" srcId="{191136F2-2C8A-4030-905B-08BA4FAE2806}" destId="{7988F0BD-3897-4E94-84A0-6803111E8FAB}" srcOrd="0" destOrd="0" parTransId="{8383ABB8-6C8D-4CC1-8EF5-A45495988FE1}" sibTransId="{5B27B321-79DD-43C6-BB99-8ABC9B85C6A5}"/>
    <dgm:cxn modelId="{624382D9-CD6B-4DDE-9036-D314BB49B3E0}" srcId="{7988F0BD-3897-4E94-84A0-6803111E8FAB}" destId="{9374942F-154C-4EF4-87F4-35BA7624A727}" srcOrd="0" destOrd="0" parTransId="{381C97F6-E5A1-4D55-A649-A072C774938B}" sibTransId="{B1340EAC-9F14-44C1-8CF8-A03DA4D22F6F}"/>
    <dgm:cxn modelId="{0F8A4712-AE68-4E60-9754-B96A6B56810E}" type="presOf" srcId="{5CB97994-5BD6-4144-89A4-C7141BA36812}" destId="{02274CEF-FBF2-47FD-A291-3A43D5323885}" srcOrd="0" destOrd="0" presId="urn:microsoft.com/office/officeart/2005/8/layout/hList1"/>
    <dgm:cxn modelId="{6D754C74-6029-4F6C-95F7-D03A5E38E084}" type="presOf" srcId="{942AFF3C-C567-4FCB-928A-232E5F60C452}" destId="{C4DDCF74-5446-4D46-959E-F449E92F40AE}" srcOrd="0" destOrd="1" presId="urn:microsoft.com/office/officeart/2005/8/layout/hList1"/>
    <dgm:cxn modelId="{230F8566-8CFD-479C-B9B4-E59C897CB04B}" type="presOf" srcId="{191136F2-2C8A-4030-905B-08BA4FAE2806}" destId="{2119AB93-0465-43E5-B31A-6553FE292046}" srcOrd="0" destOrd="0" presId="urn:microsoft.com/office/officeart/2005/8/layout/hList1"/>
    <dgm:cxn modelId="{FEA7F188-176A-4659-8A92-6EF10D1A007F}" srcId="{5CB97994-5BD6-4144-89A4-C7141BA36812}" destId="{C45CFA03-50EF-4DF0-B289-8EB07020F648}" srcOrd="2" destOrd="0" parTransId="{BC60CB4A-CDC3-4E6D-9BC2-D1F36DD89910}" sibTransId="{42B864FE-6BF7-4243-9101-D798357A07AC}"/>
    <dgm:cxn modelId="{6F71CCC9-B287-4BC8-BC56-76C207269E67}" srcId="{5CB97994-5BD6-4144-89A4-C7141BA36812}" destId="{C4E4ACD9-3320-4147-B3E9-3B476D14CA11}" srcOrd="0" destOrd="0" parTransId="{2337D6FE-DD57-4486-A4F3-42807A0233A9}" sibTransId="{83688F94-8443-44EC-8166-D3C4AF0BDE49}"/>
    <dgm:cxn modelId="{0C3CF839-EF93-4835-A3A2-332918BAB33F}" type="presParOf" srcId="{2119AB93-0465-43E5-B31A-6553FE292046}" destId="{28FA1F4C-728A-44E1-8AE4-4D83A7BBC404}" srcOrd="0" destOrd="0" presId="urn:microsoft.com/office/officeart/2005/8/layout/hList1"/>
    <dgm:cxn modelId="{E6503C8D-1DC4-4137-9D21-39703A11A6B5}" type="presParOf" srcId="{28FA1F4C-728A-44E1-8AE4-4D83A7BBC404}" destId="{461E6FE0-6EC0-40AB-AB65-D6B5F382C5D2}" srcOrd="0" destOrd="0" presId="urn:microsoft.com/office/officeart/2005/8/layout/hList1"/>
    <dgm:cxn modelId="{582BA652-9919-4BC7-9166-6092504D24FE}" type="presParOf" srcId="{28FA1F4C-728A-44E1-8AE4-4D83A7BBC404}" destId="{5520FE36-1053-4C28-B7D3-8E4EB6E084E2}" srcOrd="1" destOrd="0" presId="urn:microsoft.com/office/officeart/2005/8/layout/hList1"/>
    <dgm:cxn modelId="{DC1D8DC1-2A7C-421F-8A0B-54CD3B2D5B0C}" type="presParOf" srcId="{2119AB93-0465-43E5-B31A-6553FE292046}" destId="{BDAE0A2E-8DF5-46FD-94AA-1326BD1C9E2A}" srcOrd="1" destOrd="0" presId="urn:microsoft.com/office/officeart/2005/8/layout/hList1"/>
    <dgm:cxn modelId="{2828F198-E0A6-4156-8092-EC2A63B39CC2}" type="presParOf" srcId="{2119AB93-0465-43E5-B31A-6553FE292046}" destId="{5A84EC1E-8882-46CF-AF5C-E228AAA9A600}" srcOrd="2" destOrd="0" presId="urn:microsoft.com/office/officeart/2005/8/layout/hList1"/>
    <dgm:cxn modelId="{757C98F2-EB34-4CC7-8644-A8018C6FC693}" type="presParOf" srcId="{5A84EC1E-8882-46CF-AF5C-E228AAA9A600}" destId="{02274CEF-FBF2-47FD-A291-3A43D5323885}" srcOrd="0" destOrd="0" presId="urn:microsoft.com/office/officeart/2005/8/layout/hList1"/>
    <dgm:cxn modelId="{443F5F91-0BD7-44CA-A617-51AA48C53A2F}" type="presParOf" srcId="{5A84EC1E-8882-46CF-AF5C-E228AAA9A600}" destId="{C4DDCF74-5446-4D46-959E-F449E92F40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BB11DE-2CB9-4C22-9B92-443694554ACE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FCC37844-0BF4-413A-A2F6-60533230FF84}">
      <dgm:prSet phldrT="[Texto]"/>
      <dgm:spPr/>
      <dgm:t>
        <a:bodyPr/>
        <a:lstStyle/>
        <a:p>
          <a:r>
            <a:rPr lang="es-PE" dirty="0" smtClean="0"/>
            <a:t>Centralizado:</a:t>
          </a:r>
        </a:p>
        <a:p>
          <a:r>
            <a:rPr lang="es-PE" dirty="0" smtClean="0"/>
            <a:t>SISCO</a:t>
          </a:r>
          <a:endParaRPr lang="es-PE" dirty="0"/>
        </a:p>
      </dgm:t>
    </dgm:pt>
    <dgm:pt modelId="{212069C9-96D9-4B4B-BF3C-569B8FC4816F}" type="parTrans" cxnId="{EB9B248F-5BC6-4B64-AFA3-8B5573044F24}">
      <dgm:prSet/>
      <dgm:spPr/>
      <dgm:t>
        <a:bodyPr/>
        <a:lstStyle/>
        <a:p>
          <a:endParaRPr lang="es-PE"/>
        </a:p>
      </dgm:t>
    </dgm:pt>
    <dgm:pt modelId="{9D78AE15-1170-4191-8738-CAC465F5D263}" type="sibTrans" cxnId="{EB9B248F-5BC6-4B64-AFA3-8B5573044F24}">
      <dgm:prSet/>
      <dgm:spPr/>
      <dgm:t>
        <a:bodyPr/>
        <a:lstStyle/>
        <a:p>
          <a:endParaRPr lang="es-PE"/>
        </a:p>
      </dgm:t>
    </dgm:pt>
    <dgm:pt modelId="{A502B3A1-4C12-48DD-9F2B-E4B8BFD1B520}">
      <dgm:prSet phldrT="[Texto]"/>
      <dgm:spPr/>
      <dgm:t>
        <a:bodyPr/>
        <a:lstStyle/>
        <a:p>
          <a:r>
            <a:rPr lang="es-PE" dirty="0" smtClean="0"/>
            <a:t>Módulo de Análisis Centralizado</a:t>
          </a:r>
          <a:endParaRPr lang="es-PE" dirty="0"/>
        </a:p>
      </dgm:t>
    </dgm:pt>
    <dgm:pt modelId="{9CFCA333-4337-4FD3-AA50-54237A36AF04}" type="parTrans" cxnId="{ECED3388-70D0-4F2B-8E33-B936BC894BFC}">
      <dgm:prSet/>
      <dgm:spPr/>
      <dgm:t>
        <a:bodyPr/>
        <a:lstStyle/>
        <a:p>
          <a:endParaRPr lang="es-PE"/>
        </a:p>
      </dgm:t>
    </dgm:pt>
    <dgm:pt modelId="{93382EFA-922F-477A-A368-494521BD7F24}" type="sibTrans" cxnId="{ECED3388-70D0-4F2B-8E33-B936BC894BFC}">
      <dgm:prSet/>
      <dgm:spPr/>
      <dgm:t>
        <a:bodyPr/>
        <a:lstStyle/>
        <a:p>
          <a:endParaRPr lang="es-PE"/>
        </a:p>
      </dgm:t>
    </dgm:pt>
    <dgm:pt modelId="{D5FEA00B-D67C-463B-BE4C-02D8DEFC9130}">
      <dgm:prSet phldrT="[Texto]"/>
      <dgm:spPr/>
      <dgm:t>
        <a:bodyPr/>
        <a:lstStyle/>
        <a:p>
          <a:r>
            <a:rPr lang="es-PE" dirty="0" smtClean="0"/>
            <a:t>Centralizado:</a:t>
          </a:r>
        </a:p>
        <a:p>
          <a:r>
            <a:rPr lang="es-PE" dirty="0" smtClean="0"/>
            <a:t>Informes técnicos INCT</a:t>
          </a:r>
          <a:endParaRPr lang="es-PE" dirty="0"/>
        </a:p>
      </dgm:t>
    </dgm:pt>
    <dgm:pt modelId="{0AC100D9-E0A0-435B-9BBE-22DD34E65B3D}" type="parTrans" cxnId="{C4FBA37E-0B40-4F70-B58E-15ED5973802A}">
      <dgm:prSet/>
      <dgm:spPr/>
      <dgm:t>
        <a:bodyPr/>
        <a:lstStyle/>
        <a:p>
          <a:endParaRPr lang="es-PE"/>
        </a:p>
      </dgm:t>
    </dgm:pt>
    <dgm:pt modelId="{9BF75EBF-59B3-40F0-A1CC-20CC592AC61A}" type="sibTrans" cxnId="{C4FBA37E-0B40-4F70-B58E-15ED5973802A}">
      <dgm:prSet/>
      <dgm:spPr/>
      <dgm:t>
        <a:bodyPr/>
        <a:lstStyle/>
        <a:p>
          <a:endParaRPr lang="es-PE"/>
        </a:p>
      </dgm:t>
    </dgm:pt>
    <dgm:pt modelId="{EA7991D6-6366-4B5E-8096-ABDFE95F4F33}">
      <dgm:prSet phldrT="[Texto]"/>
      <dgm:spPr/>
      <dgm:t>
        <a:bodyPr/>
        <a:lstStyle/>
        <a:p>
          <a:r>
            <a:rPr lang="es-PE" dirty="0" smtClean="0"/>
            <a:t>Módulo de Análisis Centralizado</a:t>
          </a:r>
          <a:endParaRPr lang="es-PE" dirty="0"/>
        </a:p>
      </dgm:t>
    </dgm:pt>
    <dgm:pt modelId="{EB1101C3-4A17-4722-ABFE-794BA32DB230}" type="parTrans" cxnId="{2E678ED4-8833-456F-BAAA-CE8B38800DB7}">
      <dgm:prSet/>
      <dgm:spPr/>
      <dgm:t>
        <a:bodyPr/>
        <a:lstStyle/>
        <a:p>
          <a:endParaRPr lang="es-PE"/>
        </a:p>
      </dgm:t>
    </dgm:pt>
    <dgm:pt modelId="{882BBC44-3925-4D3B-AC91-FCCEB4BFAB2D}" type="sibTrans" cxnId="{2E678ED4-8833-456F-BAAA-CE8B38800DB7}">
      <dgm:prSet/>
      <dgm:spPr/>
      <dgm:t>
        <a:bodyPr/>
        <a:lstStyle/>
        <a:p>
          <a:endParaRPr lang="es-PE"/>
        </a:p>
      </dgm:t>
    </dgm:pt>
    <dgm:pt modelId="{6C41F482-09DB-4962-AEBB-9DD513F95330}">
      <dgm:prSet phldrT="[Texto]"/>
      <dgm:spPr/>
      <dgm:t>
        <a:bodyPr/>
        <a:lstStyle/>
        <a:p>
          <a:r>
            <a:rPr lang="es-PE" dirty="0" smtClean="0"/>
            <a:t>Descentralizado:</a:t>
          </a:r>
        </a:p>
        <a:p>
          <a:r>
            <a:rPr lang="es-PE" dirty="0" smtClean="0"/>
            <a:t>Informes técnicos </a:t>
          </a:r>
          <a:r>
            <a:rPr lang="es-PE" dirty="0" err="1" smtClean="0"/>
            <a:t>dep</a:t>
          </a:r>
          <a:r>
            <a:rPr lang="es-PE" dirty="0" smtClean="0"/>
            <a:t>.</a:t>
          </a:r>
          <a:endParaRPr lang="es-PE" dirty="0"/>
        </a:p>
      </dgm:t>
    </dgm:pt>
    <dgm:pt modelId="{349CF45D-5E92-42E2-BF24-058B3173F94F}" type="parTrans" cxnId="{832E21B6-178D-435E-A32E-9587D19A6E95}">
      <dgm:prSet/>
      <dgm:spPr/>
      <dgm:t>
        <a:bodyPr/>
        <a:lstStyle/>
        <a:p>
          <a:endParaRPr lang="es-PE"/>
        </a:p>
      </dgm:t>
    </dgm:pt>
    <dgm:pt modelId="{999C68C8-FA8A-495E-8900-417F6F868E3B}" type="sibTrans" cxnId="{832E21B6-178D-435E-A32E-9587D19A6E95}">
      <dgm:prSet/>
      <dgm:spPr/>
      <dgm:t>
        <a:bodyPr/>
        <a:lstStyle/>
        <a:p>
          <a:endParaRPr lang="es-PE"/>
        </a:p>
      </dgm:t>
    </dgm:pt>
    <dgm:pt modelId="{F0259F72-AB8E-4133-8185-6C630D39D049}">
      <dgm:prSet phldrT="[Texto]"/>
      <dgm:spPr/>
      <dgm:t>
        <a:bodyPr/>
        <a:lstStyle/>
        <a:p>
          <a:r>
            <a:rPr lang="es-PE" dirty="0" smtClean="0"/>
            <a:t>Módulo de Análisis de la dependencia</a:t>
          </a:r>
          <a:endParaRPr lang="es-PE" dirty="0"/>
        </a:p>
      </dgm:t>
    </dgm:pt>
    <dgm:pt modelId="{AA0A09C6-7B52-4376-BCEA-5F60C2BBD621}" type="parTrans" cxnId="{8EE74F42-F79A-4819-B957-B798EFE2911C}">
      <dgm:prSet/>
      <dgm:spPr/>
      <dgm:t>
        <a:bodyPr/>
        <a:lstStyle/>
        <a:p>
          <a:endParaRPr lang="es-PE"/>
        </a:p>
      </dgm:t>
    </dgm:pt>
    <dgm:pt modelId="{F083DBCC-3830-4C3B-96C6-4E3D2804C992}" type="sibTrans" cxnId="{8EE74F42-F79A-4819-B957-B798EFE2911C}">
      <dgm:prSet/>
      <dgm:spPr/>
      <dgm:t>
        <a:bodyPr/>
        <a:lstStyle/>
        <a:p>
          <a:endParaRPr lang="es-PE"/>
        </a:p>
      </dgm:t>
    </dgm:pt>
    <dgm:pt modelId="{BB3D9B67-6BEC-4338-B7F7-60FA60594C5F}" type="pres">
      <dgm:prSet presAssocID="{80BB11DE-2CB9-4C22-9B92-443694554AC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8E69A513-DD8E-4936-9244-A7EDA1016AF5}" type="pres">
      <dgm:prSet presAssocID="{FCC37844-0BF4-413A-A2F6-60533230FF84}" presName="horFlow" presStyleCnt="0"/>
      <dgm:spPr/>
    </dgm:pt>
    <dgm:pt modelId="{5D04B0A6-C1B5-4388-BF9E-921D840BD541}" type="pres">
      <dgm:prSet presAssocID="{FCC37844-0BF4-413A-A2F6-60533230FF84}" presName="bigChev" presStyleLbl="node1" presStyleIdx="0" presStyleCnt="3"/>
      <dgm:spPr/>
      <dgm:t>
        <a:bodyPr/>
        <a:lstStyle/>
        <a:p>
          <a:endParaRPr lang="es-PE"/>
        </a:p>
      </dgm:t>
    </dgm:pt>
    <dgm:pt modelId="{BFEA8A56-A4C3-416D-9911-325B7942BD4D}" type="pres">
      <dgm:prSet presAssocID="{9CFCA333-4337-4FD3-AA50-54237A36AF04}" presName="parTrans" presStyleCnt="0"/>
      <dgm:spPr/>
    </dgm:pt>
    <dgm:pt modelId="{EE7D0892-2AFC-4AC7-A423-AAA2146ADC5F}" type="pres">
      <dgm:prSet presAssocID="{A502B3A1-4C12-48DD-9F2B-E4B8BFD1B520}" presName="node" presStyleLbl="alignAccFollowNode1" presStyleIdx="0" presStyleCnt="3" custScaleX="13982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DD7D97-71E0-46DD-AC0B-4D2D639C8C8D}" type="pres">
      <dgm:prSet presAssocID="{FCC37844-0BF4-413A-A2F6-60533230FF84}" presName="vSp" presStyleCnt="0"/>
      <dgm:spPr/>
    </dgm:pt>
    <dgm:pt modelId="{D1963799-26DF-4F69-AD77-8363B58E1FBC}" type="pres">
      <dgm:prSet presAssocID="{D5FEA00B-D67C-463B-BE4C-02D8DEFC9130}" presName="horFlow" presStyleCnt="0"/>
      <dgm:spPr/>
    </dgm:pt>
    <dgm:pt modelId="{132A02B1-0992-4B88-8EA5-6E626FA135BF}" type="pres">
      <dgm:prSet presAssocID="{D5FEA00B-D67C-463B-BE4C-02D8DEFC9130}" presName="bigChev" presStyleLbl="node1" presStyleIdx="1" presStyleCnt="3"/>
      <dgm:spPr/>
      <dgm:t>
        <a:bodyPr/>
        <a:lstStyle/>
        <a:p>
          <a:endParaRPr lang="es-PE"/>
        </a:p>
      </dgm:t>
    </dgm:pt>
    <dgm:pt modelId="{D7812225-5888-4710-A38F-F969901F000D}" type="pres">
      <dgm:prSet presAssocID="{EB1101C3-4A17-4722-ABFE-794BA32DB230}" presName="parTrans" presStyleCnt="0"/>
      <dgm:spPr/>
    </dgm:pt>
    <dgm:pt modelId="{75D5AE67-4528-430F-B18E-2855CAFA8693}" type="pres">
      <dgm:prSet presAssocID="{EA7991D6-6366-4B5E-8096-ABDFE95F4F33}" presName="node" presStyleLbl="alignAccFollowNode1" presStyleIdx="1" presStyleCnt="3" custScaleX="13483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B5DC18-D44A-449D-8A86-A9E3FBC92A6C}" type="pres">
      <dgm:prSet presAssocID="{D5FEA00B-D67C-463B-BE4C-02D8DEFC9130}" presName="vSp" presStyleCnt="0"/>
      <dgm:spPr/>
    </dgm:pt>
    <dgm:pt modelId="{30DD72A2-4CEC-4874-BD39-4796FE73ED36}" type="pres">
      <dgm:prSet presAssocID="{6C41F482-09DB-4962-AEBB-9DD513F95330}" presName="horFlow" presStyleCnt="0"/>
      <dgm:spPr/>
    </dgm:pt>
    <dgm:pt modelId="{1105A611-71F0-43DC-86E4-BDDE8185E05C}" type="pres">
      <dgm:prSet presAssocID="{6C41F482-09DB-4962-AEBB-9DD513F95330}" presName="bigChev" presStyleLbl="node1" presStyleIdx="2" presStyleCnt="3"/>
      <dgm:spPr/>
      <dgm:t>
        <a:bodyPr/>
        <a:lstStyle/>
        <a:p>
          <a:endParaRPr lang="es-PE"/>
        </a:p>
      </dgm:t>
    </dgm:pt>
    <dgm:pt modelId="{9FF2EF0D-B8BE-4B91-ACEA-F61543FD3BF4}" type="pres">
      <dgm:prSet presAssocID="{AA0A09C6-7B52-4376-BCEA-5F60C2BBD621}" presName="parTrans" presStyleCnt="0"/>
      <dgm:spPr/>
    </dgm:pt>
    <dgm:pt modelId="{F8D70DC7-9B9A-4B39-B4E6-F9487EFF21D3}" type="pres">
      <dgm:prSet presAssocID="{F0259F72-AB8E-4133-8185-6C630D39D049}" presName="node" presStyleLbl="alignAccFollowNode1" presStyleIdx="2" presStyleCnt="3" custScaleX="1397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90A9E9D-5886-41F8-91FC-C34DEAD2B7DF}" type="presOf" srcId="{80BB11DE-2CB9-4C22-9B92-443694554ACE}" destId="{BB3D9B67-6BEC-4338-B7F7-60FA60594C5F}" srcOrd="0" destOrd="0" presId="urn:microsoft.com/office/officeart/2005/8/layout/lProcess3"/>
    <dgm:cxn modelId="{EB9B248F-5BC6-4B64-AFA3-8B5573044F24}" srcId="{80BB11DE-2CB9-4C22-9B92-443694554ACE}" destId="{FCC37844-0BF4-413A-A2F6-60533230FF84}" srcOrd="0" destOrd="0" parTransId="{212069C9-96D9-4B4B-BF3C-569B8FC4816F}" sibTransId="{9D78AE15-1170-4191-8738-CAC465F5D263}"/>
    <dgm:cxn modelId="{A4B096DB-E3E7-4B08-A92C-BB9C494575F0}" type="presOf" srcId="{D5FEA00B-D67C-463B-BE4C-02D8DEFC9130}" destId="{132A02B1-0992-4B88-8EA5-6E626FA135BF}" srcOrd="0" destOrd="0" presId="urn:microsoft.com/office/officeart/2005/8/layout/lProcess3"/>
    <dgm:cxn modelId="{6055E2B4-208F-453B-8A05-B7E6B8D59592}" type="presOf" srcId="{F0259F72-AB8E-4133-8185-6C630D39D049}" destId="{F8D70DC7-9B9A-4B39-B4E6-F9487EFF21D3}" srcOrd="0" destOrd="0" presId="urn:microsoft.com/office/officeart/2005/8/layout/lProcess3"/>
    <dgm:cxn modelId="{57ABE683-B815-4B1E-93A9-793EB7B4145D}" type="presOf" srcId="{EA7991D6-6366-4B5E-8096-ABDFE95F4F33}" destId="{75D5AE67-4528-430F-B18E-2855CAFA8693}" srcOrd="0" destOrd="0" presId="urn:microsoft.com/office/officeart/2005/8/layout/lProcess3"/>
    <dgm:cxn modelId="{C4FBA37E-0B40-4F70-B58E-15ED5973802A}" srcId="{80BB11DE-2CB9-4C22-9B92-443694554ACE}" destId="{D5FEA00B-D67C-463B-BE4C-02D8DEFC9130}" srcOrd="1" destOrd="0" parTransId="{0AC100D9-E0A0-435B-9BBE-22DD34E65B3D}" sibTransId="{9BF75EBF-59B3-40F0-A1CC-20CC592AC61A}"/>
    <dgm:cxn modelId="{DB564AAF-4EC9-4E77-936C-799AF6CDEBC3}" type="presOf" srcId="{6C41F482-09DB-4962-AEBB-9DD513F95330}" destId="{1105A611-71F0-43DC-86E4-BDDE8185E05C}" srcOrd="0" destOrd="0" presId="urn:microsoft.com/office/officeart/2005/8/layout/lProcess3"/>
    <dgm:cxn modelId="{8EE74F42-F79A-4819-B957-B798EFE2911C}" srcId="{6C41F482-09DB-4962-AEBB-9DD513F95330}" destId="{F0259F72-AB8E-4133-8185-6C630D39D049}" srcOrd="0" destOrd="0" parTransId="{AA0A09C6-7B52-4376-BCEA-5F60C2BBD621}" sibTransId="{F083DBCC-3830-4C3B-96C6-4E3D2804C992}"/>
    <dgm:cxn modelId="{A6B97A2A-60FF-49DE-AACC-78035799F78F}" type="presOf" srcId="{A502B3A1-4C12-48DD-9F2B-E4B8BFD1B520}" destId="{EE7D0892-2AFC-4AC7-A423-AAA2146ADC5F}" srcOrd="0" destOrd="0" presId="urn:microsoft.com/office/officeart/2005/8/layout/lProcess3"/>
    <dgm:cxn modelId="{832E21B6-178D-435E-A32E-9587D19A6E95}" srcId="{80BB11DE-2CB9-4C22-9B92-443694554ACE}" destId="{6C41F482-09DB-4962-AEBB-9DD513F95330}" srcOrd="2" destOrd="0" parTransId="{349CF45D-5E92-42E2-BF24-058B3173F94F}" sibTransId="{999C68C8-FA8A-495E-8900-417F6F868E3B}"/>
    <dgm:cxn modelId="{35822EC6-29D5-454D-A6C6-C5FCFA532678}" type="presOf" srcId="{FCC37844-0BF4-413A-A2F6-60533230FF84}" destId="{5D04B0A6-C1B5-4388-BF9E-921D840BD541}" srcOrd="0" destOrd="0" presId="urn:microsoft.com/office/officeart/2005/8/layout/lProcess3"/>
    <dgm:cxn modelId="{ECED3388-70D0-4F2B-8E33-B936BC894BFC}" srcId="{FCC37844-0BF4-413A-A2F6-60533230FF84}" destId="{A502B3A1-4C12-48DD-9F2B-E4B8BFD1B520}" srcOrd="0" destOrd="0" parTransId="{9CFCA333-4337-4FD3-AA50-54237A36AF04}" sibTransId="{93382EFA-922F-477A-A368-494521BD7F24}"/>
    <dgm:cxn modelId="{2E678ED4-8833-456F-BAAA-CE8B38800DB7}" srcId="{D5FEA00B-D67C-463B-BE4C-02D8DEFC9130}" destId="{EA7991D6-6366-4B5E-8096-ABDFE95F4F33}" srcOrd="0" destOrd="0" parTransId="{EB1101C3-4A17-4722-ABFE-794BA32DB230}" sibTransId="{882BBC44-3925-4D3B-AC91-FCCEB4BFAB2D}"/>
    <dgm:cxn modelId="{298D73A4-FC71-4394-89DA-6AB99946813A}" type="presParOf" srcId="{BB3D9B67-6BEC-4338-B7F7-60FA60594C5F}" destId="{8E69A513-DD8E-4936-9244-A7EDA1016AF5}" srcOrd="0" destOrd="0" presId="urn:microsoft.com/office/officeart/2005/8/layout/lProcess3"/>
    <dgm:cxn modelId="{BBBF0206-CA29-4533-A440-CCBEB9DAE665}" type="presParOf" srcId="{8E69A513-DD8E-4936-9244-A7EDA1016AF5}" destId="{5D04B0A6-C1B5-4388-BF9E-921D840BD541}" srcOrd="0" destOrd="0" presId="urn:microsoft.com/office/officeart/2005/8/layout/lProcess3"/>
    <dgm:cxn modelId="{EF521619-ED7E-43A0-8309-167788E0DB78}" type="presParOf" srcId="{8E69A513-DD8E-4936-9244-A7EDA1016AF5}" destId="{BFEA8A56-A4C3-416D-9911-325B7942BD4D}" srcOrd="1" destOrd="0" presId="urn:microsoft.com/office/officeart/2005/8/layout/lProcess3"/>
    <dgm:cxn modelId="{74A46717-8537-4748-A80C-AD58ED51CBB4}" type="presParOf" srcId="{8E69A513-DD8E-4936-9244-A7EDA1016AF5}" destId="{EE7D0892-2AFC-4AC7-A423-AAA2146ADC5F}" srcOrd="2" destOrd="0" presId="urn:microsoft.com/office/officeart/2005/8/layout/lProcess3"/>
    <dgm:cxn modelId="{FC647B13-82B6-44A6-96E2-F55962E5DD06}" type="presParOf" srcId="{BB3D9B67-6BEC-4338-B7F7-60FA60594C5F}" destId="{21DD7D97-71E0-46DD-AC0B-4D2D639C8C8D}" srcOrd="1" destOrd="0" presId="urn:microsoft.com/office/officeart/2005/8/layout/lProcess3"/>
    <dgm:cxn modelId="{03F1429E-DB98-4101-90AE-A35872391263}" type="presParOf" srcId="{BB3D9B67-6BEC-4338-B7F7-60FA60594C5F}" destId="{D1963799-26DF-4F69-AD77-8363B58E1FBC}" srcOrd="2" destOrd="0" presId="urn:microsoft.com/office/officeart/2005/8/layout/lProcess3"/>
    <dgm:cxn modelId="{7E595189-566F-4310-AA04-41169B21EBCC}" type="presParOf" srcId="{D1963799-26DF-4F69-AD77-8363B58E1FBC}" destId="{132A02B1-0992-4B88-8EA5-6E626FA135BF}" srcOrd="0" destOrd="0" presId="urn:microsoft.com/office/officeart/2005/8/layout/lProcess3"/>
    <dgm:cxn modelId="{4420A946-E7FC-420B-B1AB-5F934487DEA8}" type="presParOf" srcId="{D1963799-26DF-4F69-AD77-8363B58E1FBC}" destId="{D7812225-5888-4710-A38F-F969901F000D}" srcOrd="1" destOrd="0" presId="urn:microsoft.com/office/officeart/2005/8/layout/lProcess3"/>
    <dgm:cxn modelId="{5DA95494-28B4-4BAE-92C7-C3469B514F63}" type="presParOf" srcId="{D1963799-26DF-4F69-AD77-8363B58E1FBC}" destId="{75D5AE67-4528-430F-B18E-2855CAFA8693}" srcOrd="2" destOrd="0" presId="urn:microsoft.com/office/officeart/2005/8/layout/lProcess3"/>
    <dgm:cxn modelId="{355A9D06-F8D4-4D62-AEFA-936B7E96ED94}" type="presParOf" srcId="{BB3D9B67-6BEC-4338-B7F7-60FA60594C5F}" destId="{CCB5DC18-D44A-449D-8A86-A9E3FBC92A6C}" srcOrd="3" destOrd="0" presId="urn:microsoft.com/office/officeart/2005/8/layout/lProcess3"/>
    <dgm:cxn modelId="{89201C41-B83B-44E2-A246-BE2BB49B867A}" type="presParOf" srcId="{BB3D9B67-6BEC-4338-B7F7-60FA60594C5F}" destId="{30DD72A2-4CEC-4874-BD39-4796FE73ED36}" srcOrd="4" destOrd="0" presId="urn:microsoft.com/office/officeart/2005/8/layout/lProcess3"/>
    <dgm:cxn modelId="{4978EB6C-CD72-47CB-8BAD-A3FFEA477446}" type="presParOf" srcId="{30DD72A2-4CEC-4874-BD39-4796FE73ED36}" destId="{1105A611-71F0-43DC-86E4-BDDE8185E05C}" srcOrd="0" destOrd="0" presId="urn:microsoft.com/office/officeart/2005/8/layout/lProcess3"/>
    <dgm:cxn modelId="{76162DA7-77BB-494C-910A-D03D444961C6}" type="presParOf" srcId="{30DD72A2-4CEC-4874-BD39-4796FE73ED36}" destId="{9FF2EF0D-B8BE-4B91-ACEA-F61543FD3BF4}" srcOrd="1" destOrd="0" presId="urn:microsoft.com/office/officeart/2005/8/layout/lProcess3"/>
    <dgm:cxn modelId="{4FD43B8C-9DE1-400E-B2C1-6FC93A99DE2D}" type="presParOf" srcId="{30DD72A2-4CEC-4874-BD39-4796FE73ED36}" destId="{F8D70DC7-9B9A-4B39-B4E6-F9487EFF21D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AD829-EE88-4941-B018-04DB4EB7D28B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PE"/>
        </a:p>
      </dgm:t>
    </dgm:pt>
    <dgm:pt modelId="{7EA16139-5646-4486-846F-0CDFD26C8153}">
      <dgm:prSet phldrT="[Texto]"/>
      <dgm:spPr/>
      <dgm:t>
        <a:bodyPr/>
        <a:lstStyle/>
        <a:p>
          <a:r>
            <a:rPr lang="es-PE" dirty="0" smtClean="0"/>
            <a:t>No regularizó</a:t>
          </a:r>
          <a:endParaRPr lang="es-PE" dirty="0"/>
        </a:p>
      </dgm:t>
    </dgm:pt>
    <dgm:pt modelId="{8E103356-DD6C-4E1D-90BF-1FD580159B84}" type="parTrans" cxnId="{C6519A59-6EF8-4CB2-A878-5A4C70A77302}">
      <dgm:prSet/>
      <dgm:spPr/>
      <dgm:t>
        <a:bodyPr/>
        <a:lstStyle/>
        <a:p>
          <a:endParaRPr lang="es-PE"/>
        </a:p>
      </dgm:t>
    </dgm:pt>
    <dgm:pt modelId="{1DAC9FB5-2A05-42E0-BDD4-AF9ED458414B}" type="sibTrans" cxnId="{C6519A59-6EF8-4CB2-A878-5A4C70A77302}">
      <dgm:prSet/>
      <dgm:spPr/>
      <dgm:t>
        <a:bodyPr/>
        <a:lstStyle/>
        <a:p>
          <a:endParaRPr lang="es-PE"/>
        </a:p>
      </dgm:t>
    </dgm:pt>
    <dgm:pt modelId="{3742AF46-2B7F-44ED-8100-72F9ED4D5ED8}">
      <dgm:prSet phldrT="[Texto]"/>
      <dgm:spPr/>
      <dgm:t>
        <a:bodyPr/>
        <a:lstStyle/>
        <a:p>
          <a:pPr algn="just"/>
          <a:r>
            <a:rPr lang="es-PE" dirty="0" smtClean="0"/>
            <a:t>Los documentos presentados por el contribuyente no sustentan las inconsistencias.</a:t>
          </a:r>
          <a:endParaRPr lang="es-PE" dirty="0"/>
        </a:p>
      </dgm:t>
    </dgm:pt>
    <dgm:pt modelId="{30F6F520-B6CC-416B-9480-DDB1CC417E1F}" type="parTrans" cxnId="{F7E507E7-2250-432D-9BED-3DDAF2BFE8E2}">
      <dgm:prSet/>
      <dgm:spPr/>
      <dgm:t>
        <a:bodyPr/>
        <a:lstStyle/>
        <a:p>
          <a:endParaRPr lang="es-PE"/>
        </a:p>
      </dgm:t>
    </dgm:pt>
    <dgm:pt modelId="{3CA23766-8A7A-4A2A-A1F9-10028E4F095C}" type="sibTrans" cxnId="{F7E507E7-2250-432D-9BED-3DDAF2BFE8E2}">
      <dgm:prSet/>
      <dgm:spPr/>
      <dgm:t>
        <a:bodyPr/>
        <a:lstStyle/>
        <a:p>
          <a:endParaRPr lang="es-PE"/>
        </a:p>
      </dgm:t>
    </dgm:pt>
    <dgm:pt modelId="{9EE176C3-362A-44DC-B5BE-51F0E3538D85}">
      <dgm:prSet phldrT="[Texto]"/>
      <dgm:spPr/>
      <dgm:t>
        <a:bodyPr/>
        <a:lstStyle/>
        <a:p>
          <a:r>
            <a:rPr lang="es-PE" dirty="0" smtClean="0"/>
            <a:t>Regularización parcial</a:t>
          </a:r>
          <a:endParaRPr lang="es-PE" dirty="0"/>
        </a:p>
      </dgm:t>
    </dgm:pt>
    <dgm:pt modelId="{8D0398BF-AEAB-4198-9E22-9E17E0972802}" type="parTrans" cxnId="{00BA1164-C25A-4173-B9C0-38EE1B6DE9EC}">
      <dgm:prSet/>
      <dgm:spPr/>
      <dgm:t>
        <a:bodyPr/>
        <a:lstStyle/>
        <a:p>
          <a:endParaRPr lang="es-PE"/>
        </a:p>
      </dgm:t>
    </dgm:pt>
    <dgm:pt modelId="{3E93611C-1838-4E9D-91D0-B069B93F64DA}" type="sibTrans" cxnId="{00BA1164-C25A-4173-B9C0-38EE1B6DE9EC}">
      <dgm:prSet/>
      <dgm:spPr/>
      <dgm:t>
        <a:bodyPr/>
        <a:lstStyle/>
        <a:p>
          <a:endParaRPr lang="es-PE"/>
        </a:p>
      </dgm:t>
    </dgm:pt>
    <dgm:pt modelId="{5477970E-91E5-4204-849C-936380099BCC}">
      <dgm:prSet phldrT="[Texto]"/>
      <dgm:spPr/>
      <dgm:t>
        <a:bodyPr/>
        <a:lstStyle/>
        <a:p>
          <a:pPr algn="just"/>
          <a:r>
            <a:rPr lang="es-PE" dirty="0" smtClean="0"/>
            <a:t>El contribuyente subsana parcialmente las inconsistencias.</a:t>
          </a:r>
          <a:endParaRPr lang="es-PE" dirty="0"/>
        </a:p>
      </dgm:t>
    </dgm:pt>
    <dgm:pt modelId="{A50FA504-8195-48F4-80A2-F80EA1FB0B1B}" type="parTrans" cxnId="{81A436D5-70F0-4BAC-8F0D-B537ADD6762A}">
      <dgm:prSet/>
      <dgm:spPr/>
      <dgm:t>
        <a:bodyPr/>
        <a:lstStyle/>
        <a:p>
          <a:endParaRPr lang="es-PE"/>
        </a:p>
      </dgm:t>
    </dgm:pt>
    <dgm:pt modelId="{2FC1287E-3FFC-4120-A0CA-4CE13104FB3B}" type="sibTrans" cxnId="{81A436D5-70F0-4BAC-8F0D-B537ADD6762A}">
      <dgm:prSet/>
      <dgm:spPr/>
      <dgm:t>
        <a:bodyPr/>
        <a:lstStyle/>
        <a:p>
          <a:endParaRPr lang="es-PE"/>
        </a:p>
      </dgm:t>
    </dgm:pt>
    <dgm:pt modelId="{36E7C992-3E39-4E63-B25D-F90DA6DFE2A0}">
      <dgm:prSet phldrT="[Texto]"/>
      <dgm:spPr/>
      <dgm:t>
        <a:bodyPr/>
        <a:lstStyle/>
        <a:p>
          <a:r>
            <a:rPr lang="es-PE" dirty="0" smtClean="0"/>
            <a:t>Regularización total</a:t>
          </a:r>
          <a:endParaRPr lang="es-PE" dirty="0"/>
        </a:p>
      </dgm:t>
    </dgm:pt>
    <dgm:pt modelId="{EDD958EB-0E5B-46A6-BF28-E7F6650E4FBC}" type="parTrans" cxnId="{85821769-5DFE-4069-8DD9-4341E8473928}">
      <dgm:prSet/>
      <dgm:spPr/>
      <dgm:t>
        <a:bodyPr/>
        <a:lstStyle/>
        <a:p>
          <a:endParaRPr lang="es-PE"/>
        </a:p>
      </dgm:t>
    </dgm:pt>
    <dgm:pt modelId="{B7D2EAA6-04CF-443E-8457-B7320CF6AD75}" type="sibTrans" cxnId="{85821769-5DFE-4069-8DD9-4341E8473928}">
      <dgm:prSet/>
      <dgm:spPr/>
      <dgm:t>
        <a:bodyPr/>
        <a:lstStyle/>
        <a:p>
          <a:endParaRPr lang="es-PE"/>
        </a:p>
      </dgm:t>
    </dgm:pt>
    <dgm:pt modelId="{F3BAFAAF-B6EC-4A3F-AD35-0BBFAD4AA579}">
      <dgm:prSet phldrT="[Texto]"/>
      <dgm:spPr/>
      <dgm:t>
        <a:bodyPr/>
        <a:lstStyle/>
        <a:p>
          <a:pPr algn="just"/>
          <a:r>
            <a:rPr lang="es-PE" dirty="0" smtClean="0"/>
            <a:t>El contribuyente reconoce y subsana omisiones (rectifica, paga y/o fracciona). </a:t>
          </a:r>
          <a:endParaRPr lang="es-PE" dirty="0"/>
        </a:p>
      </dgm:t>
    </dgm:pt>
    <dgm:pt modelId="{B03A9622-F3F3-4DDB-91D3-3C8778248F9E}" type="parTrans" cxnId="{35B27DEA-98B8-4F9E-914B-F44FF901F487}">
      <dgm:prSet/>
      <dgm:spPr/>
      <dgm:t>
        <a:bodyPr/>
        <a:lstStyle/>
        <a:p>
          <a:endParaRPr lang="es-PE"/>
        </a:p>
      </dgm:t>
    </dgm:pt>
    <dgm:pt modelId="{C389C968-2C80-4943-89C1-7C9EF9BCDF77}" type="sibTrans" cxnId="{35B27DEA-98B8-4F9E-914B-F44FF901F487}">
      <dgm:prSet/>
      <dgm:spPr/>
      <dgm:t>
        <a:bodyPr/>
        <a:lstStyle/>
        <a:p>
          <a:endParaRPr lang="es-PE"/>
        </a:p>
      </dgm:t>
    </dgm:pt>
    <dgm:pt modelId="{30633CB0-C508-496E-AA04-B19446FE39BF}" type="pres">
      <dgm:prSet presAssocID="{0B5AD829-EE88-4941-B018-04DB4EB7D2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01E0F5A-FF8A-42D3-B439-8FA0F54BC7CF}" type="pres">
      <dgm:prSet presAssocID="{7EA16139-5646-4486-846F-0CDFD26C8153}" presName="linNode" presStyleCnt="0"/>
      <dgm:spPr/>
    </dgm:pt>
    <dgm:pt modelId="{24C5133D-3B89-4174-A7AA-5E59D807F784}" type="pres">
      <dgm:prSet presAssocID="{7EA16139-5646-4486-846F-0CDFD26C81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F7B1D6-6C58-47F3-977B-E3E9C7BBB11B}" type="pres">
      <dgm:prSet presAssocID="{7EA16139-5646-4486-846F-0CDFD26C81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34BC83-2E4D-4297-88E4-016B7EA64961}" type="pres">
      <dgm:prSet presAssocID="{1DAC9FB5-2A05-42E0-BDD4-AF9ED458414B}" presName="sp" presStyleCnt="0"/>
      <dgm:spPr/>
    </dgm:pt>
    <dgm:pt modelId="{BAAC9694-953B-4D3E-8F78-EB9EC3C844BE}" type="pres">
      <dgm:prSet presAssocID="{9EE176C3-362A-44DC-B5BE-51F0E3538D85}" presName="linNode" presStyleCnt="0"/>
      <dgm:spPr/>
    </dgm:pt>
    <dgm:pt modelId="{301E1A7C-F7F2-4B8E-A41C-74F45D2738B0}" type="pres">
      <dgm:prSet presAssocID="{9EE176C3-362A-44DC-B5BE-51F0E3538D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15009B-2AF4-4A7B-B7CD-CAC0F8DAECB2}" type="pres">
      <dgm:prSet presAssocID="{9EE176C3-362A-44DC-B5BE-51F0E3538D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0463352-2278-4AE7-A06B-2F91C9D34EDF}" type="pres">
      <dgm:prSet presAssocID="{3E93611C-1838-4E9D-91D0-B069B93F64DA}" presName="sp" presStyleCnt="0"/>
      <dgm:spPr/>
    </dgm:pt>
    <dgm:pt modelId="{5997891C-0474-4946-B6E5-C7DCFD0EFAE7}" type="pres">
      <dgm:prSet presAssocID="{36E7C992-3E39-4E63-B25D-F90DA6DFE2A0}" presName="linNode" presStyleCnt="0"/>
      <dgm:spPr/>
    </dgm:pt>
    <dgm:pt modelId="{562F78B7-BBFF-4208-84F9-7959BC9062DB}" type="pres">
      <dgm:prSet presAssocID="{36E7C992-3E39-4E63-B25D-F90DA6DFE2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A16F32-8C87-4F4D-8ABB-CF43B6FC32CE}" type="pres">
      <dgm:prSet presAssocID="{36E7C992-3E39-4E63-B25D-F90DA6DFE2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FADC9E5-98B0-46E3-9E48-CEE5F2ED5BD7}" type="presOf" srcId="{3742AF46-2B7F-44ED-8100-72F9ED4D5ED8}" destId="{61F7B1D6-6C58-47F3-977B-E3E9C7BBB11B}" srcOrd="0" destOrd="0" presId="urn:microsoft.com/office/officeart/2005/8/layout/vList5"/>
    <dgm:cxn modelId="{C6519A59-6EF8-4CB2-A878-5A4C70A77302}" srcId="{0B5AD829-EE88-4941-B018-04DB4EB7D28B}" destId="{7EA16139-5646-4486-846F-0CDFD26C8153}" srcOrd="0" destOrd="0" parTransId="{8E103356-DD6C-4E1D-90BF-1FD580159B84}" sibTransId="{1DAC9FB5-2A05-42E0-BDD4-AF9ED458414B}"/>
    <dgm:cxn modelId="{F86666F8-A2E9-42AF-AA3E-C9AFE92C7207}" type="presOf" srcId="{5477970E-91E5-4204-849C-936380099BCC}" destId="{F515009B-2AF4-4A7B-B7CD-CAC0F8DAECB2}" srcOrd="0" destOrd="0" presId="urn:microsoft.com/office/officeart/2005/8/layout/vList5"/>
    <dgm:cxn modelId="{00BA1164-C25A-4173-B9C0-38EE1B6DE9EC}" srcId="{0B5AD829-EE88-4941-B018-04DB4EB7D28B}" destId="{9EE176C3-362A-44DC-B5BE-51F0E3538D85}" srcOrd="1" destOrd="0" parTransId="{8D0398BF-AEAB-4198-9E22-9E17E0972802}" sibTransId="{3E93611C-1838-4E9D-91D0-B069B93F64DA}"/>
    <dgm:cxn modelId="{35B27DEA-98B8-4F9E-914B-F44FF901F487}" srcId="{36E7C992-3E39-4E63-B25D-F90DA6DFE2A0}" destId="{F3BAFAAF-B6EC-4A3F-AD35-0BBFAD4AA579}" srcOrd="0" destOrd="0" parTransId="{B03A9622-F3F3-4DDB-91D3-3C8778248F9E}" sibTransId="{C389C968-2C80-4943-89C1-7C9EF9BCDF77}"/>
    <dgm:cxn modelId="{D7342781-DC95-4E95-AA41-1658653A1A60}" type="presOf" srcId="{9EE176C3-362A-44DC-B5BE-51F0E3538D85}" destId="{301E1A7C-F7F2-4B8E-A41C-74F45D2738B0}" srcOrd="0" destOrd="0" presId="urn:microsoft.com/office/officeart/2005/8/layout/vList5"/>
    <dgm:cxn modelId="{F7E507E7-2250-432D-9BED-3DDAF2BFE8E2}" srcId="{7EA16139-5646-4486-846F-0CDFD26C8153}" destId="{3742AF46-2B7F-44ED-8100-72F9ED4D5ED8}" srcOrd="0" destOrd="0" parTransId="{30F6F520-B6CC-416B-9480-DDB1CC417E1F}" sibTransId="{3CA23766-8A7A-4A2A-A1F9-10028E4F095C}"/>
    <dgm:cxn modelId="{85821769-5DFE-4069-8DD9-4341E8473928}" srcId="{0B5AD829-EE88-4941-B018-04DB4EB7D28B}" destId="{36E7C992-3E39-4E63-B25D-F90DA6DFE2A0}" srcOrd="2" destOrd="0" parTransId="{EDD958EB-0E5B-46A6-BF28-E7F6650E4FBC}" sibTransId="{B7D2EAA6-04CF-443E-8457-B7320CF6AD75}"/>
    <dgm:cxn modelId="{FD417C48-F73D-4661-87F2-AA32F9D6AA50}" type="presOf" srcId="{0B5AD829-EE88-4941-B018-04DB4EB7D28B}" destId="{30633CB0-C508-496E-AA04-B19446FE39BF}" srcOrd="0" destOrd="0" presId="urn:microsoft.com/office/officeart/2005/8/layout/vList5"/>
    <dgm:cxn modelId="{A8CD5142-F204-49FC-B090-67AEC9435E7B}" type="presOf" srcId="{7EA16139-5646-4486-846F-0CDFD26C8153}" destId="{24C5133D-3B89-4174-A7AA-5E59D807F784}" srcOrd="0" destOrd="0" presId="urn:microsoft.com/office/officeart/2005/8/layout/vList5"/>
    <dgm:cxn modelId="{CA20EFE7-3D6C-4E0B-AC8B-98324BC68126}" type="presOf" srcId="{F3BAFAAF-B6EC-4A3F-AD35-0BBFAD4AA579}" destId="{24A16F32-8C87-4F4D-8ABB-CF43B6FC32CE}" srcOrd="0" destOrd="0" presId="urn:microsoft.com/office/officeart/2005/8/layout/vList5"/>
    <dgm:cxn modelId="{58A76B7A-01E2-4434-ACAE-A4431416E4D3}" type="presOf" srcId="{36E7C992-3E39-4E63-B25D-F90DA6DFE2A0}" destId="{562F78B7-BBFF-4208-84F9-7959BC9062DB}" srcOrd="0" destOrd="0" presId="urn:microsoft.com/office/officeart/2005/8/layout/vList5"/>
    <dgm:cxn modelId="{81A436D5-70F0-4BAC-8F0D-B537ADD6762A}" srcId="{9EE176C3-362A-44DC-B5BE-51F0E3538D85}" destId="{5477970E-91E5-4204-849C-936380099BCC}" srcOrd="0" destOrd="0" parTransId="{A50FA504-8195-48F4-80A2-F80EA1FB0B1B}" sibTransId="{2FC1287E-3FFC-4120-A0CA-4CE13104FB3B}"/>
    <dgm:cxn modelId="{0A2467E3-686C-41EE-9C7F-106B8451ACAC}" type="presParOf" srcId="{30633CB0-C508-496E-AA04-B19446FE39BF}" destId="{001E0F5A-FF8A-42D3-B439-8FA0F54BC7CF}" srcOrd="0" destOrd="0" presId="urn:microsoft.com/office/officeart/2005/8/layout/vList5"/>
    <dgm:cxn modelId="{79DBF7BC-1FE7-43C5-BBC0-4E5035E21C54}" type="presParOf" srcId="{001E0F5A-FF8A-42D3-B439-8FA0F54BC7CF}" destId="{24C5133D-3B89-4174-A7AA-5E59D807F784}" srcOrd="0" destOrd="0" presId="urn:microsoft.com/office/officeart/2005/8/layout/vList5"/>
    <dgm:cxn modelId="{1E777837-CE85-4920-B49F-D71212A423FE}" type="presParOf" srcId="{001E0F5A-FF8A-42D3-B439-8FA0F54BC7CF}" destId="{61F7B1D6-6C58-47F3-977B-E3E9C7BBB11B}" srcOrd="1" destOrd="0" presId="urn:microsoft.com/office/officeart/2005/8/layout/vList5"/>
    <dgm:cxn modelId="{719008C7-F9CF-4911-A483-7D462EB5CDF9}" type="presParOf" srcId="{30633CB0-C508-496E-AA04-B19446FE39BF}" destId="{4F34BC83-2E4D-4297-88E4-016B7EA64961}" srcOrd="1" destOrd="0" presId="urn:microsoft.com/office/officeart/2005/8/layout/vList5"/>
    <dgm:cxn modelId="{FF75698A-8B57-4241-A241-6D723D56F69E}" type="presParOf" srcId="{30633CB0-C508-496E-AA04-B19446FE39BF}" destId="{BAAC9694-953B-4D3E-8F78-EB9EC3C844BE}" srcOrd="2" destOrd="0" presId="urn:microsoft.com/office/officeart/2005/8/layout/vList5"/>
    <dgm:cxn modelId="{9FE16155-F43A-498D-BD54-115BDEAFD9CC}" type="presParOf" srcId="{BAAC9694-953B-4D3E-8F78-EB9EC3C844BE}" destId="{301E1A7C-F7F2-4B8E-A41C-74F45D2738B0}" srcOrd="0" destOrd="0" presId="urn:microsoft.com/office/officeart/2005/8/layout/vList5"/>
    <dgm:cxn modelId="{D81A8C44-5E9D-4A5D-84FA-A17121E2AEC5}" type="presParOf" srcId="{BAAC9694-953B-4D3E-8F78-EB9EC3C844BE}" destId="{F515009B-2AF4-4A7B-B7CD-CAC0F8DAECB2}" srcOrd="1" destOrd="0" presId="urn:microsoft.com/office/officeart/2005/8/layout/vList5"/>
    <dgm:cxn modelId="{A2DBDB59-180A-44DD-A801-6CA68F0D2898}" type="presParOf" srcId="{30633CB0-C508-496E-AA04-B19446FE39BF}" destId="{30463352-2278-4AE7-A06B-2F91C9D34EDF}" srcOrd="3" destOrd="0" presId="urn:microsoft.com/office/officeart/2005/8/layout/vList5"/>
    <dgm:cxn modelId="{A8A0A986-E136-4FCB-9401-533902C68A29}" type="presParOf" srcId="{30633CB0-C508-496E-AA04-B19446FE39BF}" destId="{5997891C-0474-4946-B6E5-C7DCFD0EFAE7}" srcOrd="4" destOrd="0" presId="urn:microsoft.com/office/officeart/2005/8/layout/vList5"/>
    <dgm:cxn modelId="{6583418E-B735-4E05-B0F0-30239DA3CB5E}" type="presParOf" srcId="{5997891C-0474-4946-B6E5-C7DCFD0EFAE7}" destId="{562F78B7-BBFF-4208-84F9-7959BC9062DB}" srcOrd="0" destOrd="0" presId="urn:microsoft.com/office/officeart/2005/8/layout/vList5"/>
    <dgm:cxn modelId="{2D3D7542-E2D3-4D9D-BE7F-1588B7F9A269}" type="presParOf" srcId="{5997891C-0474-4946-B6E5-C7DCFD0EFAE7}" destId="{24A16F32-8C87-4F4D-8ABB-CF43B6FC32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D770A1-BE17-4EDE-A413-4B72FF4EA92D}" type="doc">
      <dgm:prSet loTypeId="urn:microsoft.com/office/officeart/2005/8/layout/gear1" loCatId="cycle" qsTypeId="urn:microsoft.com/office/officeart/2005/8/quickstyle/simple1" qsCatId="simple" csTypeId="urn:microsoft.com/office/officeart/2005/8/colors/accent6_1" csCatId="accent6" phldr="1"/>
      <dgm:spPr/>
    </dgm:pt>
    <dgm:pt modelId="{08D0E262-29C7-4706-8021-DFC33EAD6C8E}">
      <dgm:prSet phldrT="[Texto]" custT="1"/>
      <dgm:spPr/>
      <dgm:t>
        <a:bodyPr/>
        <a:lstStyle/>
        <a:p>
          <a:r>
            <a:rPr lang="es-ES_tradnl" sz="2000" b="0" i="0" dirty="0" smtClean="0"/>
            <a:t>El objetivo del Sistema de Gestión de Masivos (GEMA) es  la administración y el seguimiento de las acciones inductivas emitidas a los contribuyentes previamente seleccionados.</a:t>
          </a:r>
          <a:endParaRPr lang="es-PE" sz="2000" b="0" i="0" dirty="0"/>
        </a:p>
      </dgm:t>
    </dgm:pt>
    <dgm:pt modelId="{F1F2672D-76B8-43A1-9635-CDBD260568DA}" type="parTrans" cxnId="{C5F9B9DA-280D-400A-ACDA-1DB5134357CF}">
      <dgm:prSet/>
      <dgm:spPr/>
      <dgm:t>
        <a:bodyPr/>
        <a:lstStyle/>
        <a:p>
          <a:endParaRPr lang="es-PE"/>
        </a:p>
      </dgm:t>
    </dgm:pt>
    <dgm:pt modelId="{1DB58405-334D-427C-88F9-43838B24F3F5}" type="sibTrans" cxnId="{C5F9B9DA-280D-400A-ACDA-1DB5134357CF}">
      <dgm:prSet/>
      <dgm:spPr/>
      <dgm:t>
        <a:bodyPr/>
        <a:lstStyle/>
        <a:p>
          <a:endParaRPr lang="es-PE"/>
        </a:p>
      </dgm:t>
    </dgm:pt>
    <dgm:pt modelId="{17A15C56-8269-4DD1-BA24-E0F8A5A4C31B}" type="pres">
      <dgm:prSet presAssocID="{05D770A1-BE17-4EDE-A413-4B72FF4EA9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7A272AD-BBC2-4CF1-883C-7C7B814AAABF}" type="pres">
      <dgm:prSet presAssocID="{08D0E262-29C7-4706-8021-DFC33EAD6C8E}" presName="gear1" presStyleLbl="node1" presStyleIdx="0" presStyleCnt="1" custScaleX="176280" custScaleY="21572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93A319-4D56-4998-8648-D6654095E474}" type="pres">
      <dgm:prSet presAssocID="{08D0E262-29C7-4706-8021-DFC33EAD6C8E}" presName="gear1srcNode" presStyleLbl="node1" presStyleIdx="0" presStyleCnt="1"/>
      <dgm:spPr/>
      <dgm:t>
        <a:bodyPr/>
        <a:lstStyle/>
        <a:p>
          <a:endParaRPr lang="es-PE"/>
        </a:p>
      </dgm:t>
    </dgm:pt>
    <dgm:pt modelId="{FF810B10-8C48-4217-B284-44F10ECA8884}" type="pres">
      <dgm:prSet presAssocID="{08D0E262-29C7-4706-8021-DFC33EAD6C8E}" presName="gear1dstNode" presStyleLbl="node1" presStyleIdx="0" presStyleCnt="1"/>
      <dgm:spPr/>
      <dgm:t>
        <a:bodyPr/>
        <a:lstStyle/>
        <a:p>
          <a:endParaRPr lang="es-PE"/>
        </a:p>
      </dgm:t>
    </dgm:pt>
    <dgm:pt modelId="{06BCAD80-F722-47E4-8D55-73476C9E76BA}" type="pres">
      <dgm:prSet presAssocID="{1DB58405-334D-427C-88F9-43838B24F3F5}" presName="connector1" presStyleLbl="sibTrans2D1" presStyleIdx="0" presStyleCnt="1" custScaleX="9806" custScaleY="43692" custLinFactNeighborX="-44545" custLinFactNeighborY="-53266"/>
      <dgm:spPr/>
      <dgm:t>
        <a:bodyPr/>
        <a:lstStyle/>
        <a:p>
          <a:endParaRPr lang="es-PE"/>
        </a:p>
      </dgm:t>
    </dgm:pt>
  </dgm:ptLst>
  <dgm:cxnLst>
    <dgm:cxn modelId="{C289718A-982F-44E4-A0CD-9DF5003EE78A}" type="presOf" srcId="{08D0E262-29C7-4706-8021-DFC33EAD6C8E}" destId="{67A272AD-BBC2-4CF1-883C-7C7B814AAABF}" srcOrd="0" destOrd="0" presId="urn:microsoft.com/office/officeart/2005/8/layout/gear1"/>
    <dgm:cxn modelId="{1DA1FA66-F7AB-42F3-B9E7-8FA363E7913E}" type="presOf" srcId="{1DB58405-334D-427C-88F9-43838B24F3F5}" destId="{06BCAD80-F722-47E4-8D55-73476C9E76BA}" srcOrd="0" destOrd="0" presId="urn:microsoft.com/office/officeart/2005/8/layout/gear1"/>
    <dgm:cxn modelId="{C1818136-FE37-4EF3-AD87-0ECAF1C1EFB2}" type="presOf" srcId="{05D770A1-BE17-4EDE-A413-4B72FF4EA92D}" destId="{17A15C56-8269-4DD1-BA24-E0F8A5A4C31B}" srcOrd="0" destOrd="0" presId="urn:microsoft.com/office/officeart/2005/8/layout/gear1"/>
    <dgm:cxn modelId="{C5F9B9DA-280D-400A-ACDA-1DB5134357CF}" srcId="{05D770A1-BE17-4EDE-A413-4B72FF4EA92D}" destId="{08D0E262-29C7-4706-8021-DFC33EAD6C8E}" srcOrd="0" destOrd="0" parTransId="{F1F2672D-76B8-43A1-9635-CDBD260568DA}" sibTransId="{1DB58405-334D-427C-88F9-43838B24F3F5}"/>
    <dgm:cxn modelId="{31451DD9-B547-41B6-95C7-4077DF96A06D}" type="presOf" srcId="{08D0E262-29C7-4706-8021-DFC33EAD6C8E}" destId="{FF810B10-8C48-4217-B284-44F10ECA8884}" srcOrd="2" destOrd="0" presId="urn:microsoft.com/office/officeart/2005/8/layout/gear1"/>
    <dgm:cxn modelId="{42BD841A-A265-416F-AA3E-97B5AA919602}" type="presOf" srcId="{08D0E262-29C7-4706-8021-DFC33EAD6C8E}" destId="{7D93A319-4D56-4998-8648-D6654095E474}" srcOrd="1" destOrd="0" presId="urn:microsoft.com/office/officeart/2005/8/layout/gear1"/>
    <dgm:cxn modelId="{498C5427-DDFB-485D-AA91-25DFF4E88D9B}" type="presParOf" srcId="{17A15C56-8269-4DD1-BA24-E0F8A5A4C31B}" destId="{67A272AD-BBC2-4CF1-883C-7C7B814AAABF}" srcOrd="0" destOrd="0" presId="urn:microsoft.com/office/officeart/2005/8/layout/gear1"/>
    <dgm:cxn modelId="{569B8837-9D3B-4301-A6FD-55EE5A4A8C0D}" type="presParOf" srcId="{17A15C56-8269-4DD1-BA24-E0F8A5A4C31B}" destId="{7D93A319-4D56-4998-8648-D6654095E474}" srcOrd="1" destOrd="0" presId="urn:microsoft.com/office/officeart/2005/8/layout/gear1"/>
    <dgm:cxn modelId="{7786B8CE-6E2B-4AA8-9CE0-D69B7748E6F3}" type="presParOf" srcId="{17A15C56-8269-4DD1-BA24-E0F8A5A4C31B}" destId="{FF810B10-8C48-4217-B284-44F10ECA8884}" srcOrd="2" destOrd="0" presId="urn:microsoft.com/office/officeart/2005/8/layout/gear1"/>
    <dgm:cxn modelId="{10229807-0A63-4BB0-8426-921136A4B045}" type="presParOf" srcId="{17A15C56-8269-4DD1-BA24-E0F8A5A4C31B}" destId="{06BCAD80-F722-47E4-8D55-73476C9E76B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38A9D7-A04F-4F8B-A6F1-B5CA75A94F61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7E4C6F1A-F396-4406-BBF6-5893D7B93E7B}">
      <dgm:prSet phldrT="[Texto]" custT="1"/>
      <dgm:spPr/>
      <dgm:t>
        <a:bodyPr/>
        <a:lstStyle/>
        <a:p>
          <a:r>
            <a:rPr lang="es-ES" sz="2000" dirty="0" smtClean="0"/>
            <a:t>Consiste en poner a disposición, el detalle de las inconsistencias u omisiones detectadas a los contribuyentes,  a través de la Web de la SUNAT, con el objetivo de que éstos puedan regularizar las mismas o en caso contrario, presentar los descargos correspondientes por este medio virtual.</a:t>
          </a:r>
          <a:endParaRPr lang="es-PE" sz="2000" b="1" dirty="0"/>
        </a:p>
      </dgm:t>
    </dgm:pt>
    <dgm:pt modelId="{23FFEE5B-E236-4D4C-A032-7F0295DEEE4D}" type="parTrans" cxnId="{D3BE4FF9-34DB-43EA-A18E-47A30CF06DC8}">
      <dgm:prSet/>
      <dgm:spPr/>
      <dgm:t>
        <a:bodyPr/>
        <a:lstStyle/>
        <a:p>
          <a:endParaRPr lang="es-PE"/>
        </a:p>
      </dgm:t>
    </dgm:pt>
    <dgm:pt modelId="{22D4A7F0-D26C-45F2-8689-50139347A02F}" type="sibTrans" cxnId="{D3BE4FF9-34DB-43EA-A18E-47A30CF06DC8}">
      <dgm:prSet/>
      <dgm:spPr/>
      <dgm:t>
        <a:bodyPr/>
        <a:lstStyle/>
        <a:p>
          <a:endParaRPr lang="es-PE"/>
        </a:p>
      </dgm:t>
    </dgm:pt>
    <dgm:pt modelId="{D7F88A97-5D8E-475D-B9FC-A0941F09B0FF}">
      <dgm:prSet phldrT="[Texto]"/>
      <dgm:spPr/>
      <dgm:t>
        <a:bodyPr/>
        <a:lstStyle/>
        <a:p>
          <a:r>
            <a:rPr lang="es-PE" b="1" dirty="0" smtClean="0"/>
            <a:t>Centro de Control Virtual</a:t>
          </a:r>
          <a:endParaRPr lang="es-PE" dirty="0"/>
        </a:p>
      </dgm:t>
    </dgm:pt>
    <dgm:pt modelId="{79BFBF00-5C88-44CD-94AC-E4D4783C75B0}" type="parTrans" cxnId="{89B52A7B-9E7F-45F6-AA6A-D44D73B2CFE8}">
      <dgm:prSet/>
      <dgm:spPr/>
      <dgm:t>
        <a:bodyPr/>
        <a:lstStyle/>
        <a:p>
          <a:endParaRPr lang="es-PE"/>
        </a:p>
      </dgm:t>
    </dgm:pt>
    <dgm:pt modelId="{BD679CA2-DB71-4D23-BDE1-A91A8A7E63DE}" type="sibTrans" cxnId="{89B52A7B-9E7F-45F6-AA6A-D44D73B2CFE8}">
      <dgm:prSet/>
      <dgm:spPr/>
      <dgm:t>
        <a:bodyPr/>
        <a:lstStyle/>
        <a:p>
          <a:endParaRPr lang="es-PE"/>
        </a:p>
      </dgm:t>
    </dgm:pt>
    <dgm:pt modelId="{B108321E-1818-4B7E-AFA2-900C5537D761}" type="pres">
      <dgm:prSet presAssocID="{0938A9D7-A04F-4F8B-A6F1-B5CA75A94F61}" presName="CompostProcess" presStyleCnt="0">
        <dgm:presLayoutVars>
          <dgm:dir/>
          <dgm:resizeHandles val="exact"/>
        </dgm:presLayoutVars>
      </dgm:prSet>
      <dgm:spPr/>
    </dgm:pt>
    <dgm:pt modelId="{EDDCD57E-C5C7-40A4-9A32-463C5DB2AF1F}" type="pres">
      <dgm:prSet presAssocID="{0938A9D7-A04F-4F8B-A6F1-B5CA75A94F61}" presName="arrow" presStyleLbl="bgShp" presStyleIdx="0" presStyleCnt="1" custScaleX="116422"/>
      <dgm:spPr/>
    </dgm:pt>
    <dgm:pt modelId="{18B8FA32-FA2F-46BC-96FC-516151C756D1}" type="pres">
      <dgm:prSet presAssocID="{0938A9D7-A04F-4F8B-A6F1-B5CA75A94F61}" presName="linearProcess" presStyleCnt="0"/>
      <dgm:spPr/>
    </dgm:pt>
    <dgm:pt modelId="{FD2A7C9F-4CEE-439E-BE03-712919DADEB2}" type="pres">
      <dgm:prSet presAssocID="{7E4C6F1A-F396-4406-BBF6-5893D7B93E7B}" presName="textNode" presStyleLbl="node1" presStyleIdx="0" presStyleCnt="2" custScaleX="2234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FFD1707-FC68-4D5C-B320-030B0DC2FFF4}" type="pres">
      <dgm:prSet presAssocID="{22D4A7F0-D26C-45F2-8689-50139347A02F}" presName="sibTrans" presStyleCnt="0"/>
      <dgm:spPr/>
    </dgm:pt>
    <dgm:pt modelId="{72F57F4F-06AB-443C-BCC1-CCC32B545713}" type="pres">
      <dgm:prSet presAssocID="{D7F88A97-5D8E-475D-B9FC-A0941F09B0FF}" presName="textNode" presStyleLbl="node1" presStyleIdx="1" presStyleCnt="2" custScaleX="431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3BE4FF9-34DB-43EA-A18E-47A30CF06DC8}" srcId="{0938A9D7-A04F-4F8B-A6F1-B5CA75A94F61}" destId="{7E4C6F1A-F396-4406-BBF6-5893D7B93E7B}" srcOrd="0" destOrd="0" parTransId="{23FFEE5B-E236-4D4C-A032-7F0295DEEE4D}" sibTransId="{22D4A7F0-D26C-45F2-8689-50139347A02F}"/>
    <dgm:cxn modelId="{858146C7-8D6B-4E80-A7A4-3986EEA430A9}" type="presOf" srcId="{0938A9D7-A04F-4F8B-A6F1-B5CA75A94F61}" destId="{B108321E-1818-4B7E-AFA2-900C5537D761}" srcOrd="0" destOrd="0" presId="urn:microsoft.com/office/officeart/2005/8/layout/hProcess9"/>
    <dgm:cxn modelId="{CCE4003F-6BC8-430F-BC94-F1B5D835D66C}" type="presOf" srcId="{D7F88A97-5D8E-475D-B9FC-A0941F09B0FF}" destId="{72F57F4F-06AB-443C-BCC1-CCC32B545713}" srcOrd="0" destOrd="0" presId="urn:microsoft.com/office/officeart/2005/8/layout/hProcess9"/>
    <dgm:cxn modelId="{89B52A7B-9E7F-45F6-AA6A-D44D73B2CFE8}" srcId="{0938A9D7-A04F-4F8B-A6F1-B5CA75A94F61}" destId="{D7F88A97-5D8E-475D-B9FC-A0941F09B0FF}" srcOrd="1" destOrd="0" parTransId="{79BFBF00-5C88-44CD-94AC-E4D4783C75B0}" sibTransId="{BD679CA2-DB71-4D23-BDE1-A91A8A7E63DE}"/>
    <dgm:cxn modelId="{2062F87A-7EC8-4BA9-B3D6-ACF74ACA5032}" type="presOf" srcId="{7E4C6F1A-F396-4406-BBF6-5893D7B93E7B}" destId="{FD2A7C9F-4CEE-439E-BE03-712919DADEB2}" srcOrd="0" destOrd="0" presId="urn:microsoft.com/office/officeart/2005/8/layout/hProcess9"/>
    <dgm:cxn modelId="{3BB91762-E7D5-4BA7-A1AD-04A377C96D75}" type="presParOf" srcId="{B108321E-1818-4B7E-AFA2-900C5537D761}" destId="{EDDCD57E-C5C7-40A4-9A32-463C5DB2AF1F}" srcOrd="0" destOrd="0" presId="urn:microsoft.com/office/officeart/2005/8/layout/hProcess9"/>
    <dgm:cxn modelId="{C747B541-EDDE-4B55-A48F-283FF6467262}" type="presParOf" srcId="{B108321E-1818-4B7E-AFA2-900C5537D761}" destId="{18B8FA32-FA2F-46BC-96FC-516151C756D1}" srcOrd="1" destOrd="0" presId="urn:microsoft.com/office/officeart/2005/8/layout/hProcess9"/>
    <dgm:cxn modelId="{7C714FBC-4D8E-4A9B-8A79-B9DE458EB89C}" type="presParOf" srcId="{18B8FA32-FA2F-46BC-96FC-516151C756D1}" destId="{FD2A7C9F-4CEE-439E-BE03-712919DADEB2}" srcOrd="0" destOrd="0" presId="urn:microsoft.com/office/officeart/2005/8/layout/hProcess9"/>
    <dgm:cxn modelId="{4A5E2055-9FD9-44E9-962B-E5B0AC693A20}" type="presParOf" srcId="{18B8FA32-FA2F-46BC-96FC-516151C756D1}" destId="{EFFD1707-FC68-4D5C-B320-030B0DC2FFF4}" srcOrd="1" destOrd="0" presId="urn:microsoft.com/office/officeart/2005/8/layout/hProcess9"/>
    <dgm:cxn modelId="{8112887A-E43C-4BFB-84EE-34467F94F34A}" type="presParOf" srcId="{18B8FA32-FA2F-46BC-96FC-516151C756D1}" destId="{72F57F4F-06AB-443C-BCC1-CCC32B54571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B6DB9F-80B9-4238-B163-A9BEA517856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6E895FB-F3ED-4EB0-8523-13D38C461DE9}">
      <dgm:prSet phldrT="[Texto]" custT="1"/>
      <dgm:spPr/>
      <dgm:t>
        <a:bodyPr/>
        <a:lstStyle/>
        <a:p>
          <a:r>
            <a:rPr lang="es-ES" sz="2000" dirty="0" smtClean="0"/>
            <a:t>Se accede a través del portal de internet de la SUNAT por medio de la clave SOL </a:t>
          </a:r>
          <a:endParaRPr lang="es-PE" sz="2000" dirty="0"/>
        </a:p>
      </dgm:t>
    </dgm:pt>
    <dgm:pt modelId="{6ECAC334-1657-450B-8338-8308C387D25F}" type="parTrans" cxnId="{0638CE6D-C40E-40A1-B9D3-DB41279D4048}">
      <dgm:prSet/>
      <dgm:spPr/>
      <dgm:t>
        <a:bodyPr/>
        <a:lstStyle/>
        <a:p>
          <a:endParaRPr lang="es-PE"/>
        </a:p>
      </dgm:t>
    </dgm:pt>
    <dgm:pt modelId="{C7E1D6A5-CBC1-4204-B128-C6652014F3E7}" type="sibTrans" cxnId="{0638CE6D-C40E-40A1-B9D3-DB41279D4048}">
      <dgm:prSet/>
      <dgm:spPr/>
      <dgm:t>
        <a:bodyPr/>
        <a:lstStyle/>
        <a:p>
          <a:endParaRPr lang="es-PE"/>
        </a:p>
      </dgm:t>
    </dgm:pt>
    <dgm:pt modelId="{9F310A1C-8D63-44D3-B550-9B120CB24F6A}">
      <dgm:prSet phldrT="[Texto]" custT="1"/>
      <dgm:spPr/>
      <dgm:t>
        <a:bodyPr/>
        <a:lstStyle/>
        <a:p>
          <a:r>
            <a:rPr lang="es-MX" sz="2000" dirty="0" smtClean="0"/>
            <a:t>Se puede solicitar orientación telefónica o de ser necesario solicitar una cita en oficina</a:t>
          </a:r>
          <a:endParaRPr lang="es-PE" sz="2000" dirty="0"/>
        </a:p>
      </dgm:t>
    </dgm:pt>
    <dgm:pt modelId="{C1EC5412-4DA6-460E-888B-697B68EF5E82}" type="parTrans" cxnId="{8F0EE98F-C957-4D5D-B6D7-A24681B713C5}">
      <dgm:prSet/>
      <dgm:spPr/>
      <dgm:t>
        <a:bodyPr/>
        <a:lstStyle/>
        <a:p>
          <a:endParaRPr lang="es-PE"/>
        </a:p>
      </dgm:t>
    </dgm:pt>
    <dgm:pt modelId="{F4BE28AE-7D08-45D0-A787-0C8534AB3284}" type="sibTrans" cxnId="{8F0EE98F-C957-4D5D-B6D7-A24681B713C5}">
      <dgm:prSet/>
      <dgm:spPr/>
      <dgm:t>
        <a:bodyPr/>
        <a:lstStyle/>
        <a:p>
          <a:endParaRPr lang="es-PE"/>
        </a:p>
      </dgm:t>
    </dgm:pt>
    <dgm:pt modelId="{0C18FD9D-4E02-4C1A-AAFD-5F48ACC807FE}">
      <dgm:prSet phldrT="[Texto]" custT="1"/>
      <dgm:spPr/>
      <dgm:t>
        <a:bodyPr/>
        <a:lstStyle/>
        <a:p>
          <a:r>
            <a:rPr lang="es-MX" sz="2000" dirty="0" smtClean="0"/>
            <a:t>Los sustentos a las inconsistencias u omisiones son textos libres o se podrán adjuntar archivos </a:t>
          </a:r>
          <a:endParaRPr lang="es-PE" sz="2000" dirty="0"/>
        </a:p>
      </dgm:t>
    </dgm:pt>
    <dgm:pt modelId="{D5CDBFBD-AF62-4720-9A01-7D36BCEA0DBC}" type="parTrans" cxnId="{73BEDF8E-4E74-4CC3-BE19-83DFADD92E35}">
      <dgm:prSet/>
      <dgm:spPr/>
      <dgm:t>
        <a:bodyPr/>
        <a:lstStyle/>
        <a:p>
          <a:endParaRPr lang="es-PE"/>
        </a:p>
      </dgm:t>
    </dgm:pt>
    <dgm:pt modelId="{B3985729-BFDB-46E9-B7B7-6599F5D1222B}" type="sibTrans" cxnId="{73BEDF8E-4E74-4CC3-BE19-83DFADD92E35}">
      <dgm:prSet/>
      <dgm:spPr/>
      <dgm:t>
        <a:bodyPr/>
        <a:lstStyle/>
        <a:p>
          <a:endParaRPr lang="es-PE"/>
        </a:p>
      </dgm:t>
    </dgm:pt>
    <dgm:pt modelId="{5C1DB6F0-28C3-4CC7-B34E-1DE8EA2AF60A}">
      <dgm:prSet phldrT="[Texto]" custT="1"/>
      <dgm:spPr/>
      <dgm:t>
        <a:bodyPr/>
        <a:lstStyle/>
        <a:p>
          <a:r>
            <a:rPr lang="es-ES" sz="2000" dirty="0" smtClean="0"/>
            <a:t>Se pueden regularizar las omisiones a través de la Web</a:t>
          </a:r>
          <a:endParaRPr lang="es-PE" sz="2000" dirty="0"/>
        </a:p>
      </dgm:t>
    </dgm:pt>
    <dgm:pt modelId="{E6B38268-3BF4-4F2B-8A6B-099EF090EAC7}" type="parTrans" cxnId="{CAA59E76-5A9E-4ACE-8014-8967D1BF1A23}">
      <dgm:prSet/>
      <dgm:spPr/>
      <dgm:t>
        <a:bodyPr/>
        <a:lstStyle/>
        <a:p>
          <a:endParaRPr lang="es-PE"/>
        </a:p>
      </dgm:t>
    </dgm:pt>
    <dgm:pt modelId="{25CEF374-66E5-48C7-9F0A-1BB5F99E6C3C}" type="sibTrans" cxnId="{CAA59E76-5A9E-4ACE-8014-8967D1BF1A23}">
      <dgm:prSet/>
      <dgm:spPr/>
      <dgm:t>
        <a:bodyPr/>
        <a:lstStyle/>
        <a:p>
          <a:endParaRPr lang="es-PE"/>
        </a:p>
      </dgm:t>
    </dgm:pt>
    <dgm:pt modelId="{8DD920BD-BBC8-4983-9AFA-6528D34D2EF5}">
      <dgm:prSet custT="1"/>
      <dgm:spPr/>
      <dgm:t>
        <a:bodyPr/>
        <a:lstStyle/>
        <a:p>
          <a:r>
            <a:rPr lang="es-MX" sz="2000" dirty="0" smtClean="0"/>
            <a:t>Se puede descargar el detalle de las inconsistencias u omisiones desde la Web SUNAT</a:t>
          </a:r>
          <a:endParaRPr lang="es-PE" sz="2000" dirty="0"/>
        </a:p>
      </dgm:t>
    </dgm:pt>
    <dgm:pt modelId="{79B5B38C-8058-4CAD-BAB8-5ECEA23DD119}" type="parTrans" cxnId="{31A9CAA3-80C1-43FB-869A-94DEEC240B57}">
      <dgm:prSet/>
      <dgm:spPr/>
      <dgm:t>
        <a:bodyPr/>
        <a:lstStyle/>
        <a:p>
          <a:endParaRPr lang="es-PE"/>
        </a:p>
      </dgm:t>
    </dgm:pt>
    <dgm:pt modelId="{EBCD6ADF-367C-4DF4-A35E-839842C3B4A2}" type="sibTrans" cxnId="{31A9CAA3-80C1-43FB-869A-94DEEC240B57}">
      <dgm:prSet/>
      <dgm:spPr/>
      <dgm:t>
        <a:bodyPr/>
        <a:lstStyle/>
        <a:p>
          <a:endParaRPr lang="es-PE"/>
        </a:p>
      </dgm:t>
    </dgm:pt>
    <dgm:pt modelId="{B48C930F-D8F5-4AA9-A7EC-F7C31E6D589A}" type="pres">
      <dgm:prSet presAssocID="{ECB6DB9F-80B9-4238-B163-A9BEA517856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PE"/>
        </a:p>
      </dgm:t>
    </dgm:pt>
    <dgm:pt modelId="{39EDC85A-1687-4D59-91FF-D15C29F1D8B4}" type="pres">
      <dgm:prSet presAssocID="{ECB6DB9F-80B9-4238-B163-A9BEA5178562}" presName="pyramid" presStyleLbl="node1" presStyleIdx="0" presStyleCnt="1" custScaleX="121420"/>
      <dgm:spPr/>
    </dgm:pt>
    <dgm:pt modelId="{A9BD6EAD-1D74-4736-A19F-0E9C42E137D9}" type="pres">
      <dgm:prSet presAssocID="{ECB6DB9F-80B9-4238-B163-A9BEA5178562}" presName="theList" presStyleCnt="0"/>
      <dgm:spPr/>
    </dgm:pt>
    <dgm:pt modelId="{C3294C8C-814B-4301-B71C-BD209006A65D}" type="pres">
      <dgm:prSet presAssocID="{46E895FB-F3ED-4EB0-8523-13D38C461DE9}" presName="aNode" presStyleLbl="fgAcc1" presStyleIdx="0" presStyleCnt="5" custScaleX="2409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9A6529-BD36-459E-B983-AAB874CF52C5}" type="pres">
      <dgm:prSet presAssocID="{46E895FB-F3ED-4EB0-8523-13D38C461DE9}" presName="aSpace" presStyleCnt="0"/>
      <dgm:spPr/>
    </dgm:pt>
    <dgm:pt modelId="{615A050D-91E3-403E-8917-70DADC7830E7}" type="pres">
      <dgm:prSet presAssocID="{9F310A1C-8D63-44D3-B550-9B120CB24F6A}" presName="aNode" presStyleLbl="fgAcc1" presStyleIdx="1" presStyleCnt="5" custScaleX="2414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E0A9FE-1BB2-4F49-B435-9B3C500E47EE}" type="pres">
      <dgm:prSet presAssocID="{9F310A1C-8D63-44D3-B550-9B120CB24F6A}" presName="aSpace" presStyleCnt="0"/>
      <dgm:spPr/>
    </dgm:pt>
    <dgm:pt modelId="{EFCA50BD-2BF9-4EF1-8BD9-8CBB247281BA}" type="pres">
      <dgm:prSet presAssocID="{8DD920BD-BBC8-4983-9AFA-6528D34D2EF5}" presName="aNode" presStyleLbl="fgAcc1" presStyleIdx="2" presStyleCnt="5" custScaleX="2411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6C7E0B-BB17-4E7B-8481-BCC71EF19D6F}" type="pres">
      <dgm:prSet presAssocID="{8DD920BD-BBC8-4983-9AFA-6528D34D2EF5}" presName="aSpace" presStyleCnt="0"/>
      <dgm:spPr/>
    </dgm:pt>
    <dgm:pt modelId="{B7194629-07C1-4EC9-BE8C-F8778DC6D4E6}" type="pres">
      <dgm:prSet presAssocID="{0C18FD9D-4E02-4C1A-AAFD-5F48ACC807FE}" presName="aNode" presStyleLbl="fgAcc1" presStyleIdx="3" presStyleCnt="5" custScaleX="2411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9AD8B41-5654-4037-90C1-893AA349B681}" type="pres">
      <dgm:prSet presAssocID="{0C18FD9D-4E02-4C1A-AAFD-5F48ACC807FE}" presName="aSpace" presStyleCnt="0"/>
      <dgm:spPr/>
    </dgm:pt>
    <dgm:pt modelId="{699B2843-32DE-4EB9-9303-C8AED2EE1288}" type="pres">
      <dgm:prSet presAssocID="{5C1DB6F0-28C3-4CC7-B34E-1DE8EA2AF60A}" presName="aNode" presStyleLbl="fgAcc1" presStyleIdx="4" presStyleCnt="5" custScaleX="2411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1F0520-16E9-4BE4-A498-FD0ACA1AEFBE}" type="pres">
      <dgm:prSet presAssocID="{5C1DB6F0-28C3-4CC7-B34E-1DE8EA2AF60A}" presName="aSpace" presStyleCnt="0"/>
      <dgm:spPr/>
    </dgm:pt>
  </dgm:ptLst>
  <dgm:cxnLst>
    <dgm:cxn modelId="{31A9CAA3-80C1-43FB-869A-94DEEC240B57}" srcId="{ECB6DB9F-80B9-4238-B163-A9BEA5178562}" destId="{8DD920BD-BBC8-4983-9AFA-6528D34D2EF5}" srcOrd="2" destOrd="0" parTransId="{79B5B38C-8058-4CAD-BAB8-5ECEA23DD119}" sibTransId="{EBCD6ADF-367C-4DF4-A35E-839842C3B4A2}"/>
    <dgm:cxn modelId="{F35A712D-03AE-487B-A046-D2D52F51D8E1}" type="presOf" srcId="{ECB6DB9F-80B9-4238-B163-A9BEA5178562}" destId="{B48C930F-D8F5-4AA9-A7EC-F7C31E6D589A}" srcOrd="0" destOrd="0" presId="urn:microsoft.com/office/officeart/2005/8/layout/pyramid2"/>
    <dgm:cxn modelId="{B23DD344-EE47-40BE-9368-DEBB78CC4CC4}" type="presOf" srcId="{46E895FB-F3ED-4EB0-8523-13D38C461DE9}" destId="{C3294C8C-814B-4301-B71C-BD209006A65D}" srcOrd="0" destOrd="0" presId="urn:microsoft.com/office/officeart/2005/8/layout/pyramid2"/>
    <dgm:cxn modelId="{9B448802-76F7-4680-A6BA-4EA027394E01}" type="presOf" srcId="{5C1DB6F0-28C3-4CC7-B34E-1DE8EA2AF60A}" destId="{699B2843-32DE-4EB9-9303-C8AED2EE1288}" srcOrd="0" destOrd="0" presId="urn:microsoft.com/office/officeart/2005/8/layout/pyramid2"/>
    <dgm:cxn modelId="{0EF5907A-D7E7-4021-9981-135B2F797C7B}" type="presOf" srcId="{9F310A1C-8D63-44D3-B550-9B120CB24F6A}" destId="{615A050D-91E3-403E-8917-70DADC7830E7}" srcOrd="0" destOrd="0" presId="urn:microsoft.com/office/officeart/2005/8/layout/pyramid2"/>
    <dgm:cxn modelId="{CAA59E76-5A9E-4ACE-8014-8967D1BF1A23}" srcId="{ECB6DB9F-80B9-4238-B163-A9BEA5178562}" destId="{5C1DB6F0-28C3-4CC7-B34E-1DE8EA2AF60A}" srcOrd="4" destOrd="0" parTransId="{E6B38268-3BF4-4F2B-8A6B-099EF090EAC7}" sibTransId="{25CEF374-66E5-48C7-9F0A-1BB5F99E6C3C}"/>
    <dgm:cxn modelId="{FB04DAB3-8A57-4B28-8C63-488067633550}" type="presOf" srcId="{0C18FD9D-4E02-4C1A-AAFD-5F48ACC807FE}" destId="{B7194629-07C1-4EC9-BE8C-F8778DC6D4E6}" srcOrd="0" destOrd="0" presId="urn:microsoft.com/office/officeart/2005/8/layout/pyramid2"/>
    <dgm:cxn modelId="{0638CE6D-C40E-40A1-B9D3-DB41279D4048}" srcId="{ECB6DB9F-80B9-4238-B163-A9BEA5178562}" destId="{46E895FB-F3ED-4EB0-8523-13D38C461DE9}" srcOrd="0" destOrd="0" parTransId="{6ECAC334-1657-450B-8338-8308C387D25F}" sibTransId="{C7E1D6A5-CBC1-4204-B128-C6652014F3E7}"/>
    <dgm:cxn modelId="{73BEDF8E-4E74-4CC3-BE19-83DFADD92E35}" srcId="{ECB6DB9F-80B9-4238-B163-A9BEA5178562}" destId="{0C18FD9D-4E02-4C1A-AAFD-5F48ACC807FE}" srcOrd="3" destOrd="0" parTransId="{D5CDBFBD-AF62-4720-9A01-7D36BCEA0DBC}" sibTransId="{B3985729-BFDB-46E9-B7B7-6599F5D1222B}"/>
    <dgm:cxn modelId="{D08F45AC-4B82-4819-BE7F-50F2C484AC8A}" type="presOf" srcId="{8DD920BD-BBC8-4983-9AFA-6528D34D2EF5}" destId="{EFCA50BD-2BF9-4EF1-8BD9-8CBB247281BA}" srcOrd="0" destOrd="0" presId="urn:microsoft.com/office/officeart/2005/8/layout/pyramid2"/>
    <dgm:cxn modelId="{8F0EE98F-C957-4D5D-B6D7-A24681B713C5}" srcId="{ECB6DB9F-80B9-4238-B163-A9BEA5178562}" destId="{9F310A1C-8D63-44D3-B550-9B120CB24F6A}" srcOrd="1" destOrd="0" parTransId="{C1EC5412-4DA6-460E-888B-697B68EF5E82}" sibTransId="{F4BE28AE-7D08-45D0-A787-0C8534AB3284}"/>
    <dgm:cxn modelId="{B2B67749-2667-4E1A-B742-D4BA97416230}" type="presParOf" srcId="{B48C930F-D8F5-4AA9-A7EC-F7C31E6D589A}" destId="{39EDC85A-1687-4D59-91FF-D15C29F1D8B4}" srcOrd="0" destOrd="0" presId="urn:microsoft.com/office/officeart/2005/8/layout/pyramid2"/>
    <dgm:cxn modelId="{BB9CD605-1635-4615-9507-28B833C1FDFF}" type="presParOf" srcId="{B48C930F-D8F5-4AA9-A7EC-F7C31E6D589A}" destId="{A9BD6EAD-1D74-4736-A19F-0E9C42E137D9}" srcOrd="1" destOrd="0" presId="urn:microsoft.com/office/officeart/2005/8/layout/pyramid2"/>
    <dgm:cxn modelId="{52979FC9-AC74-4CE9-AECE-147989B0C323}" type="presParOf" srcId="{A9BD6EAD-1D74-4736-A19F-0E9C42E137D9}" destId="{C3294C8C-814B-4301-B71C-BD209006A65D}" srcOrd="0" destOrd="0" presId="urn:microsoft.com/office/officeart/2005/8/layout/pyramid2"/>
    <dgm:cxn modelId="{8187F505-8AAE-456A-AF2C-F8CE8BF3A034}" type="presParOf" srcId="{A9BD6EAD-1D74-4736-A19F-0E9C42E137D9}" destId="{3F9A6529-BD36-459E-B983-AAB874CF52C5}" srcOrd="1" destOrd="0" presId="urn:microsoft.com/office/officeart/2005/8/layout/pyramid2"/>
    <dgm:cxn modelId="{9EAED352-B312-47D6-972D-24C611AE96A5}" type="presParOf" srcId="{A9BD6EAD-1D74-4736-A19F-0E9C42E137D9}" destId="{615A050D-91E3-403E-8917-70DADC7830E7}" srcOrd="2" destOrd="0" presId="urn:microsoft.com/office/officeart/2005/8/layout/pyramid2"/>
    <dgm:cxn modelId="{B78F61B8-25ED-4D0D-8C65-8C49A8E6369B}" type="presParOf" srcId="{A9BD6EAD-1D74-4736-A19F-0E9C42E137D9}" destId="{E5E0A9FE-1BB2-4F49-B435-9B3C500E47EE}" srcOrd="3" destOrd="0" presId="urn:microsoft.com/office/officeart/2005/8/layout/pyramid2"/>
    <dgm:cxn modelId="{60C0D509-EDDB-4952-8966-846352436FE6}" type="presParOf" srcId="{A9BD6EAD-1D74-4736-A19F-0E9C42E137D9}" destId="{EFCA50BD-2BF9-4EF1-8BD9-8CBB247281BA}" srcOrd="4" destOrd="0" presId="urn:microsoft.com/office/officeart/2005/8/layout/pyramid2"/>
    <dgm:cxn modelId="{844EA0BE-647A-47C4-800F-EFDDF95E681E}" type="presParOf" srcId="{A9BD6EAD-1D74-4736-A19F-0E9C42E137D9}" destId="{3B6C7E0B-BB17-4E7B-8481-BCC71EF19D6F}" srcOrd="5" destOrd="0" presId="urn:microsoft.com/office/officeart/2005/8/layout/pyramid2"/>
    <dgm:cxn modelId="{E00AEFA0-3DC4-43EB-9542-9C39338AEEE7}" type="presParOf" srcId="{A9BD6EAD-1D74-4736-A19F-0E9C42E137D9}" destId="{B7194629-07C1-4EC9-BE8C-F8778DC6D4E6}" srcOrd="6" destOrd="0" presId="urn:microsoft.com/office/officeart/2005/8/layout/pyramid2"/>
    <dgm:cxn modelId="{065FC36A-5673-4663-91CD-2C74DCB4D9B6}" type="presParOf" srcId="{A9BD6EAD-1D74-4736-A19F-0E9C42E137D9}" destId="{19AD8B41-5654-4037-90C1-893AA349B681}" srcOrd="7" destOrd="0" presId="urn:microsoft.com/office/officeart/2005/8/layout/pyramid2"/>
    <dgm:cxn modelId="{8A615168-18F8-41CF-AE64-FA0480BA6371}" type="presParOf" srcId="{A9BD6EAD-1D74-4736-A19F-0E9C42E137D9}" destId="{699B2843-32DE-4EB9-9303-C8AED2EE1288}" srcOrd="8" destOrd="0" presId="urn:microsoft.com/office/officeart/2005/8/layout/pyramid2"/>
    <dgm:cxn modelId="{D68AB388-9188-4B76-9743-2013689AC03E}" type="presParOf" srcId="{A9BD6EAD-1D74-4736-A19F-0E9C42E137D9}" destId="{771F0520-16E9-4BE4-A498-FD0ACA1AEFB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0AEBE2-799C-498D-AB36-909FCC15384F}">
      <dsp:nvSpPr>
        <dsp:cNvPr id="0" name=""/>
        <dsp:cNvSpPr/>
      </dsp:nvSpPr>
      <dsp:spPr>
        <a:xfrm>
          <a:off x="3274706" y="249"/>
          <a:ext cx="4912059" cy="97267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Auditorías</a:t>
          </a:r>
          <a:endParaRPr lang="es-P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Verificaciones determinativas</a:t>
          </a:r>
          <a:endParaRPr lang="es-PE" sz="2300" kern="1200" dirty="0"/>
        </a:p>
      </dsp:txBody>
      <dsp:txXfrm>
        <a:off x="3274706" y="249"/>
        <a:ext cx="4912059" cy="972673"/>
      </dsp:txXfrm>
    </dsp:sp>
    <dsp:sp modelId="{47C202EE-466A-4CB7-9027-E796B6D21BFC}">
      <dsp:nvSpPr>
        <dsp:cNvPr id="0" name=""/>
        <dsp:cNvSpPr/>
      </dsp:nvSpPr>
      <dsp:spPr>
        <a:xfrm>
          <a:off x="0" y="249"/>
          <a:ext cx="3274706" cy="9726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/>
            <a:t>Fiscalización selectiva</a:t>
          </a:r>
          <a:endParaRPr lang="es-PE" sz="2700" kern="1200" dirty="0"/>
        </a:p>
      </dsp:txBody>
      <dsp:txXfrm>
        <a:off x="0" y="249"/>
        <a:ext cx="3274706" cy="972673"/>
      </dsp:txXfrm>
    </dsp:sp>
    <dsp:sp modelId="{6259F514-9EBD-4430-9AD3-6EF07E2777C5}">
      <dsp:nvSpPr>
        <dsp:cNvPr id="0" name=""/>
        <dsp:cNvSpPr/>
      </dsp:nvSpPr>
      <dsp:spPr>
        <a:xfrm>
          <a:off x="3274706" y="1070190"/>
          <a:ext cx="4912059" cy="97267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Verificaciones de alcance limitado</a:t>
          </a:r>
          <a:endParaRPr lang="es-P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Compulsas</a:t>
          </a:r>
          <a:endParaRPr lang="es-PE" sz="2300" kern="1200" dirty="0"/>
        </a:p>
      </dsp:txBody>
      <dsp:txXfrm>
        <a:off x="3274706" y="1070190"/>
        <a:ext cx="4912059" cy="972673"/>
      </dsp:txXfrm>
    </dsp:sp>
    <dsp:sp modelId="{3DD5676E-3B82-4D2F-8150-818368355360}">
      <dsp:nvSpPr>
        <dsp:cNvPr id="0" name=""/>
        <dsp:cNvSpPr/>
      </dsp:nvSpPr>
      <dsp:spPr>
        <a:xfrm>
          <a:off x="0" y="1070190"/>
          <a:ext cx="3274706" cy="9726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/>
            <a:t>Fiscalización masiva</a:t>
          </a:r>
          <a:endParaRPr lang="es-PE" sz="2700" kern="1200" dirty="0"/>
        </a:p>
      </dsp:txBody>
      <dsp:txXfrm>
        <a:off x="0" y="1070190"/>
        <a:ext cx="3274706" cy="9726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0AEBE2-799C-498D-AB36-909FCC15384F}">
      <dsp:nvSpPr>
        <dsp:cNvPr id="0" name=""/>
        <dsp:cNvSpPr/>
      </dsp:nvSpPr>
      <dsp:spPr>
        <a:xfrm>
          <a:off x="3274706" y="249"/>
          <a:ext cx="4912059" cy="97267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>
              <a:solidFill>
                <a:srgbClr val="00B050"/>
              </a:solidFill>
            </a:rPr>
            <a:t>Cartas </a:t>
          </a:r>
          <a:endParaRPr lang="es-PE" sz="2300" kern="1200" dirty="0">
            <a:solidFill>
              <a:srgbClr val="00B05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>
              <a:solidFill>
                <a:srgbClr val="00B050"/>
              </a:solidFill>
            </a:rPr>
            <a:t>Esquelas</a:t>
          </a:r>
          <a:endParaRPr lang="es-PE" sz="2300" kern="1200" dirty="0">
            <a:solidFill>
              <a:srgbClr val="00B050"/>
            </a:solidFill>
          </a:endParaRPr>
        </a:p>
      </dsp:txBody>
      <dsp:txXfrm>
        <a:off x="3274706" y="249"/>
        <a:ext cx="4912059" cy="972673"/>
      </dsp:txXfrm>
    </dsp:sp>
    <dsp:sp modelId="{47C202EE-466A-4CB7-9027-E796B6D21BFC}">
      <dsp:nvSpPr>
        <dsp:cNvPr id="0" name=""/>
        <dsp:cNvSpPr/>
      </dsp:nvSpPr>
      <dsp:spPr>
        <a:xfrm>
          <a:off x="0" y="249"/>
          <a:ext cx="3274706" cy="9726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>
              <a:solidFill>
                <a:srgbClr val="00B050"/>
              </a:solidFill>
            </a:rPr>
            <a:t>Fiscalización inductiva</a:t>
          </a:r>
          <a:endParaRPr lang="es-PE" sz="2700" kern="1200" dirty="0">
            <a:solidFill>
              <a:srgbClr val="00B050"/>
            </a:solidFill>
          </a:endParaRPr>
        </a:p>
      </dsp:txBody>
      <dsp:txXfrm>
        <a:off x="0" y="249"/>
        <a:ext cx="3274706" cy="972673"/>
      </dsp:txXfrm>
    </dsp:sp>
    <dsp:sp modelId="{6259F514-9EBD-4430-9AD3-6EF07E2777C5}">
      <dsp:nvSpPr>
        <dsp:cNvPr id="0" name=""/>
        <dsp:cNvSpPr/>
      </dsp:nvSpPr>
      <dsp:spPr>
        <a:xfrm>
          <a:off x="3274706" y="1070190"/>
          <a:ext cx="4912059" cy="97267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Control directo de obligaciones tributarias</a:t>
          </a:r>
          <a:endParaRPr lang="es-PE" sz="2300" kern="1200" dirty="0"/>
        </a:p>
      </dsp:txBody>
      <dsp:txXfrm>
        <a:off x="3274706" y="1070190"/>
        <a:ext cx="4912059" cy="972673"/>
      </dsp:txXfrm>
    </dsp:sp>
    <dsp:sp modelId="{3DD5676E-3B82-4D2F-8150-818368355360}">
      <dsp:nvSpPr>
        <dsp:cNvPr id="0" name=""/>
        <dsp:cNvSpPr/>
      </dsp:nvSpPr>
      <dsp:spPr>
        <a:xfrm>
          <a:off x="0" y="1070190"/>
          <a:ext cx="3274706" cy="9726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/>
            <a:t>Operativos masivos</a:t>
          </a:r>
          <a:endParaRPr lang="es-PE" sz="2700" kern="1200" dirty="0"/>
        </a:p>
      </dsp:txBody>
      <dsp:txXfrm>
        <a:off x="0" y="1070190"/>
        <a:ext cx="3274706" cy="9726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73825E-9AC7-480C-AEF6-CD8C6FB221D0}">
      <dsp:nvSpPr>
        <dsp:cNvPr id="0" name=""/>
        <dsp:cNvSpPr/>
      </dsp:nvSpPr>
      <dsp:spPr>
        <a:xfrm>
          <a:off x="0" y="0"/>
          <a:ext cx="8643998" cy="5143536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175419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ACCIÓN INDUCTIVA:</a:t>
          </a:r>
          <a:endParaRPr lang="es-PE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Es una acción de fiscalización que se circunscribe a una revisión puntual de una o varias inconsistencias detectadas, cuyo tiempo de duración es menor a un día y cuyo objetivo es ampliar la cobertura de fiscalización y control.</a:t>
          </a:r>
          <a:endParaRPr lang="es-PE" sz="2400" kern="1200" dirty="0"/>
        </a:p>
      </dsp:txBody>
      <dsp:txXfrm>
        <a:off x="0" y="0"/>
        <a:ext cx="8643998" cy="5143536"/>
      </dsp:txXfrm>
    </dsp:sp>
    <dsp:sp modelId="{988FCD92-F8AA-4986-B1B0-4E23FF6E1E99}">
      <dsp:nvSpPr>
        <dsp:cNvPr id="0" name=""/>
        <dsp:cNvSpPr/>
      </dsp:nvSpPr>
      <dsp:spPr>
        <a:xfrm>
          <a:off x="216099" y="2214577"/>
          <a:ext cx="4069812" cy="2514618"/>
        </a:xfrm>
        <a:prstGeom prst="roundRect">
          <a:avLst>
            <a:gd name="adj" fmla="val 105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ESQUELA: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Documento mediante el cual se cita al contribuyente, a fin de que sustente las inconsistencias detectadas a través de información proporcionada por terceros y/o información interna disponible en SUNAT.</a:t>
          </a:r>
          <a:endParaRPr lang="es-PE" sz="2000" kern="1200" dirty="0"/>
        </a:p>
      </dsp:txBody>
      <dsp:txXfrm>
        <a:off x="216099" y="2214577"/>
        <a:ext cx="4069812" cy="2514618"/>
      </dsp:txXfrm>
    </dsp:sp>
    <dsp:sp modelId="{A7131D77-719D-4C49-97A4-7450B5D61758}">
      <dsp:nvSpPr>
        <dsp:cNvPr id="0" name=""/>
        <dsp:cNvSpPr/>
      </dsp:nvSpPr>
      <dsp:spPr>
        <a:xfrm>
          <a:off x="4350172" y="2214577"/>
          <a:ext cx="4069812" cy="2514618"/>
        </a:xfrm>
        <a:prstGeom prst="roundRect">
          <a:avLst>
            <a:gd name="adj" fmla="val 105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u="none" kern="1200" dirty="0" smtClean="0"/>
            <a:t>CARTA INDUCTIVA</a:t>
          </a:r>
          <a:r>
            <a:rPr lang="es-PE" sz="2000" b="1" kern="1200" dirty="0" smtClean="0"/>
            <a:t>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Documento mediante el cual se comunica al contribuyente las inconsistencias detectadas a través de información de terceros y/o información interna disponible en SUNAT, a fin de que regularicen sus declaraciones y/o pagos.</a:t>
          </a:r>
          <a:endParaRPr lang="es-PE" sz="2000" kern="1200" dirty="0"/>
        </a:p>
      </dsp:txBody>
      <dsp:txXfrm>
        <a:off x="4350172" y="2214577"/>
        <a:ext cx="4069812" cy="25146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E6FE0-6EC0-40AB-AB65-D6B5F382C5D2}">
      <dsp:nvSpPr>
        <dsp:cNvPr id="0" name=""/>
        <dsp:cNvSpPr/>
      </dsp:nvSpPr>
      <dsp:spPr>
        <a:xfrm>
          <a:off x="35" y="530467"/>
          <a:ext cx="3404955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900" b="1" kern="1200" dirty="0" smtClean="0"/>
            <a:t>Presencial</a:t>
          </a:r>
          <a:endParaRPr lang="es-PE" sz="3900" b="1" kern="1200" dirty="0"/>
        </a:p>
      </dsp:txBody>
      <dsp:txXfrm>
        <a:off x="35" y="530467"/>
        <a:ext cx="3404955" cy="1123200"/>
      </dsp:txXfrm>
    </dsp:sp>
    <dsp:sp modelId="{5520FE36-1053-4C28-B7D3-8E4EB6E084E2}">
      <dsp:nvSpPr>
        <dsp:cNvPr id="0" name=""/>
        <dsp:cNvSpPr/>
      </dsp:nvSpPr>
      <dsp:spPr>
        <a:xfrm>
          <a:off x="35" y="1653667"/>
          <a:ext cx="3404955" cy="23418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4000" kern="1200" dirty="0" smtClean="0"/>
            <a:t>Esquela</a:t>
          </a:r>
          <a:r>
            <a:rPr lang="es-PE" sz="2800" kern="1200" dirty="0" smtClean="0"/>
            <a:t> (se pueden aplicar sanciones)</a:t>
          </a:r>
          <a:endParaRPr lang="es-PE" sz="2000" kern="1200" dirty="0"/>
        </a:p>
      </dsp:txBody>
      <dsp:txXfrm>
        <a:off x="35" y="1653667"/>
        <a:ext cx="3404955" cy="2341828"/>
      </dsp:txXfrm>
    </dsp:sp>
    <dsp:sp modelId="{02274CEF-FBF2-47FD-A291-3A43D5323885}">
      <dsp:nvSpPr>
        <dsp:cNvPr id="0" name=""/>
        <dsp:cNvSpPr/>
      </dsp:nvSpPr>
      <dsp:spPr>
        <a:xfrm>
          <a:off x="3881684" y="530467"/>
          <a:ext cx="3404955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900" b="1" kern="1200" dirty="0" smtClean="0"/>
            <a:t>No presencial</a:t>
          </a:r>
          <a:endParaRPr lang="es-PE" sz="3900" b="1" kern="1200" dirty="0"/>
        </a:p>
      </dsp:txBody>
      <dsp:txXfrm>
        <a:off x="3881684" y="530467"/>
        <a:ext cx="3404955" cy="1123200"/>
      </dsp:txXfrm>
    </dsp:sp>
    <dsp:sp modelId="{C4DDCF74-5446-4D46-959E-F449E92F40AE}">
      <dsp:nvSpPr>
        <dsp:cNvPr id="0" name=""/>
        <dsp:cNvSpPr/>
      </dsp:nvSpPr>
      <dsp:spPr>
        <a:xfrm>
          <a:off x="3881684" y="1653667"/>
          <a:ext cx="3404955" cy="23418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900" kern="1200" dirty="0" smtClean="0"/>
            <a:t>Carta física</a:t>
          </a:r>
          <a:endParaRPr lang="es-PE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900" kern="1200" dirty="0" smtClean="0">
              <a:solidFill>
                <a:srgbClr val="00B050"/>
              </a:solidFill>
            </a:rPr>
            <a:t>Virtual</a:t>
          </a:r>
          <a:endParaRPr lang="es-PE" sz="3900" kern="1200" dirty="0">
            <a:solidFill>
              <a:srgbClr val="00B050"/>
            </a:solidFill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900" kern="1200" dirty="0" smtClean="0"/>
            <a:t>Telefónica </a:t>
          </a:r>
          <a:endParaRPr lang="es-PE" sz="3900" kern="1200" dirty="0"/>
        </a:p>
      </dsp:txBody>
      <dsp:txXfrm>
        <a:off x="3881684" y="1653667"/>
        <a:ext cx="3404955" cy="23418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4B0A6-C1B5-4388-BF9E-921D840BD541}">
      <dsp:nvSpPr>
        <dsp:cNvPr id="0" name=""/>
        <dsp:cNvSpPr/>
      </dsp:nvSpPr>
      <dsp:spPr>
        <a:xfrm>
          <a:off x="744897" y="1486"/>
          <a:ext cx="3319164" cy="13276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Centralizado: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SISCO</a:t>
          </a:r>
          <a:endParaRPr lang="es-PE" sz="2200" kern="1200" dirty="0"/>
        </a:p>
      </dsp:txBody>
      <dsp:txXfrm>
        <a:off x="744897" y="1486"/>
        <a:ext cx="3319164" cy="1327665"/>
      </dsp:txXfrm>
    </dsp:sp>
    <dsp:sp modelId="{EE7D0892-2AFC-4AC7-A423-AAA2146ADC5F}">
      <dsp:nvSpPr>
        <dsp:cNvPr id="0" name=""/>
        <dsp:cNvSpPr/>
      </dsp:nvSpPr>
      <dsp:spPr>
        <a:xfrm>
          <a:off x="3632571" y="114338"/>
          <a:ext cx="3852131" cy="110196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Módulo de Análisis Centralizado</a:t>
          </a:r>
          <a:endParaRPr lang="es-PE" sz="2600" kern="1200" dirty="0"/>
        </a:p>
      </dsp:txBody>
      <dsp:txXfrm>
        <a:off x="3632571" y="114338"/>
        <a:ext cx="3852131" cy="1101962"/>
      </dsp:txXfrm>
    </dsp:sp>
    <dsp:sp modelId="{132A02B1-0992-4B88-8EA5-6E626FA135BF}">
      <dsp:nvSpPr>
        <dsp:cNvPr id="0" name=""/>
        <dsp:cNvSpPr/>
      </dsp:nvSpPr>
      <dsp:spPr>
        <a:xfrm>
          <a:off x="744897" y="1515026"/>
          <a:ext cx="3319164" cy="13276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Centralizado: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Informes técnicos INCT</a:t>
          </a:r>
          <a:endParaRPr lang="es-PE" sz="2200" kern="1200" dirty="0"/>
        </a:p>
      </dsp:txBody>
      <dsp:txXfrm>
        <a:off x="744897" y="1515026"/>
        <a:ext cx="3319164" cy="1327665"/>
      </dsp:txXfrm>
    </dsp:sp>
    <dsp:sp modelId="{75D5AE67-4528-430F-B18E-2855CAFA8693}">
      <dsp:nvSpPr>
        <dsp:cNvPr id="0" name=""/>
        <dsp:cNvSpPr/>
      </dsp:nvSpPr>
      <dsp:spPr>
        <a:xfrm>
          <a:off x="3632571" y="1627877"/>
          <a:ext cx="3714578" cy="110196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Módulo de Análisis Centralizado</a:t>
          </a:r>
          <a:endParaRPr lang="es-PE" sz="2600" kern="1200" dirty="0"/>
        </a:p>
      </dsp:txBody>
      <dsp:txXfrm>
        <a:off x="3632571" y="1627877"/>
        <a:ext cx="3714578" cy="1101962"/>
      </dsp:txXfrm>
    </dsp:sp>
    <dsp:sp modelId="{1105A611-71F0-43DC-86E4-BDDE8185E05C}">
      <dsp:nvSpPr>
        <dsp:cNvPr id="0" name=""/>
        <dsp:cNvSpPr/>
      </dsp:nvSpPr>
      <dsp:spPr>
        <a:xfrm>
          <a:off x="744897" y="3028565"/>
          <a:ext cx="3319164" cy="13276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Descentralizado: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Informes técnicos </a:t>
          </a:r>
          <a:r>
            <a:rPr lang="es-PE" sz="2200" kern="1200" dirty="0" err="1" smtClean="0"/>
            <a:t>dep</a:t>
          </a:r>
          <a:r>
            <a:rPr lang="es-PE" sz="2200" kern="1200" dirty="0" smtClean="0"/>
            <a:t>.</a:t>
          </a:r>
          <a:endParaRPr lang="es-PE" sz="2200" kern="1200" dirty="0"/>
        </a:p>
      </dsp:txBody>
      <dsp:txXfrm>
        <a:off x="744897" y="3028565"/>
        <a:ext cx="3319164" cy="1327665"/>
      </dsp:txXfrm>
    </dsp:sp>
    <dsp:sp modelId="{F8D70DC7-9B9A-4B39-B4E6-F9487EFF21D3}">
      <dsp:nvSpPr>
        <dsp:cNvPr id="0" name=""/>
        <dsp:cNvSpPr/>
      </dsp:nvSpPr>
      <dsp:spPr>
        <a:xfrm>
          <a:off x="3632571" y="3141416"/>
          <a:ext cx="3848990" cy="110196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Módulo de Análisis de la dependencia</a:t>
          </a:r>
          <a:endParaRPr lang="es-PE" sz="2600" kern="1200" dirty="0"/>
        </a:p>
      </dsp:txBody>
      <dsp:txXfrm>
        <a:off x="3632571" y="3141416"/>
        <a:ext cx="3848990" cy="11019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F7B1D6-6C58-47F3-977B-E3E9C7BBB11B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Los documentos presentados por el contribuyente no sustentan las inconsistencias.</a:t>
          </a:r>
          <a:endParaRPr lang="es-PE" sz="2300" kern="1200" dirty="0"/>
        </a:p>
      </dsp:txBody>
      <dsp:txXfrm rot="5400000">
        <a:off x="5012703" y="-1901980"/>
        <a:ext cx="1166849" cy="5266944"/>
      </dsp:txXfrm>
    </dsp:sp>
    <dsp:sp modelId="{24C5133D-3B89-4174-A7AA-5E59D807F78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No regularizó</a:t>
          </a:r>
          <a:endParaRPr lang="es-PE" sz="3200" kern="1200" dirty="0"/>
        </a:p>
      </dsp:txBody>
      <dsp:txXfrm>
        <a:off x="0" y="2209"/>
        <a:ext cx="2962656" cy="1458562"/>
      </dsp:txXfrm>
    </dsp:sp>
    <dsp:sp modelId="{F515009B-2AF4-4A7B-B7CD-CAC0F8DAECB2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El contribuyente subsana parcialmente las inconsistencias.</a:t>
          </a:r>
          <a:endParaRPr lang="es-PE" sz="2300" kern="1200" dirty="0"/>
        </a:p>
      </dsp:txBody>
      <dsp:txXfrm rot="5400000">
        <a:off x="5012703" y="-370490"/>
        <a:ext cx="1166849" cy="5266944"/>
      </dsp:txXfrm>
    </dsp:sp>
    <dsp:sp modelId="{301E1A7C-F7F2-4B8E-A41C-74F45D2738B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Regularización parcial</a:t>
          </a:r>
          <a:endParaRPr lang="es-PE" sz="3200" kern="1200" dirty="0"/>
        </a:p>
      </dsp:txBody>
      <dsp:txXfrm>
        <a:off x="0" y="1533700"/>
        <a:ext cx="2962656" cy="1458562"/>
      </dsp:txXfrm>
    </dsp:sp>
    <dsp:sp modelId="{24A16F32-8C87-4F4D-8ABB-CF43B6FC32CE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300" kern="1200" dirty="0" smtClean="0"/>
            <a:t>El contribuyente reconoce y subsana omisiones (rectifica, paga y/o fracciona). </a:t>
          </a:r>
          <a:endParaRPr lang="es-PE" sz="2300" kern="1200" dirty="0"/>
        </a:p>
      </dsp:txBody>
      <dsp:txXfrm rot="5400000">
        <a:off x="5012703" y="1160999"/>
        <a:ext cx="1166849" cy="5266944"/>
      </dsp:txXfrm>
    </dsp:sp>
    <dsp:sp modelId="{562F78B7-BBFF-4208-84F9-7959BC9062D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kern="1200" dirty="0" smtClean="0"/>
            <a:t>Regularización total</a:t>
          </a:r>
          <a:endParaRPr lang="es-PE" sz="3200" kern="1200" dirty="0"/>
        </a:p>
      </dsp:txBody>
      <dsp:txXfrm>
        <a:off x="0" y="3065190"/>
        <a:ext cx="2962656" cy="14585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A272AD-BBC2-4CF1-883C-7C7B814AAABF}">
      <dsp:nvSpPr>
        <dsp:cNvPr id="0" name=""/>
        <dsp:cNvSpPr/>
      </dsp:nvSpPr>
      <dsp:spPr>
        <a:xfrm>
          <a:off x="64192" y="87172"/>
          <a:ext cx="4086457" cy="5000926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i="0" kern="1200" dirty="0" smtClean="0"/>
            <a:t>El objetivo del Sistema de Gestión de Masivos (GEMA) es  la administración y el seguimiento de las acciones inductivas emitidas a los contribuyentes previamente seleccionados.</a:t>
          </a:r>
          <a:endParaRPr lang="es-PE" sz="2000" b="0" i="0" kern="1200" dirty="0"/>
        </a:p>
      </dsp:txBody>
      <dsp:txXfrm>
        <a:off x="64192" y="87172"/>
        <a:ext cx="4086457" cy="5000926"/>
      </dsp:txXfrm>
    </dsp:sp>
    <dsp:sp modelId="{06BCAD80-F722-47E4-8D55-73476C9E76BA}">
      <dsp:nvSpPr>
        <dsp:cNvPr id="0" name=""/>
        <dsp:cNvSpPr/>
      </dsp:nvSpPr>
      <dsp:spPr>
        <a:xfrm>
          <a:off x="1071562" y="317474"/>
          <a:ext cx="279602" cy="1245807"/>
        </a:xfrm>
        <a:prstGeom prst="circularArrow">
          <a:avLst>
            <a:gd name="adj1" fmla="val 4878"/>
            <a:gd name="adj2" fmla="val 312630"/>
            <a:gd name="adj3" fmla="val 3144842"/>
            <a:gd name="adj4" fmla="val 15218350"/>
            <a:gd name="adj5" fmla="val 569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CD57E-C5C7-40A4-9A32-463C5DB2AF1F}">
      <dsp:nvSpPr>
        <dsp:cNvPr id="0" name=""/>
        <dsp:cNvSpPr/>
      </dsp:nvSpPr>
      <dsp:spPr>
        <a:xfrm>
          <a:off x="43368" y="0"/>
          <a:ext cx="8242905" cy="482919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A7C9F-4CEE-439E-BE03-712919DADEB2}">
      <dsp:nvSpPr>
        <dsp:cNvPr id="0" name=""/>
        <dsp:cNvSpPr/>
      </dsp:nvSpPr>
      <dsp:spPr>
        <a:xfrm>
          <a:off x="1610" y="1448758"/>
          <a:ext cx="6851012" cy="19316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Consiste en poner a disposición, el detalle de las inconsistencias u omisiones detectadas a los contribuyentes,  a través de la Web de la SUNAT, con el objetivo de que éstos puedan regularizar las mismas o en caso contrario, presentar los descargos correspondientes por este medio virtual.</a:t>
          </a:r>
          <a:endParaRPr lang="es-PE" sz="2000" b="1" kern="1200" dirty="0"/>
        </a:p>
      </dsp:txBody>
      <dsp:txXfrm>
        <a:off x="1610" y="1448758"/>
        <a:ext cx="6851012" cy="1931678"/>
      </dsp:txXfrm>
    </dsp:sp>
    <dsp:sp modelId="{72F57F4F-06AB-443C-BCC1-CCC32B545713}">
      <dsp:nvSpPr>
        <dsp:cNvPr id="0" name=""/>
        <dsp:cNvSpPr/>
      </dsp:nvSpPr>
      <dsp:spPr>
        <a:xfrm>
          <a:off x="7005957" y="1448758"/>
          <a:ext cx="1322074" cy="19316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b="1" kern="1200" dirty="0" smtClean="0"/>
            <a:t>Centro de Control Virtual</a:t>
          </a:r>
          <a:endParaRPr lang="es-PE" sz="2500" kern="1200" dirty="0"/>
        </a:p>
      </dsp:txBody>
      <dsp:txXfrm>
        <a:off x="7005957" y="1448758"/>
        <a:ext cx="1322074" cy="19316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DC85A-1687-4D59-91FF-D15C29F1D8B4}">
      <dsp:nvSpPr>
        <dsp:cNvPr id="0" name=""/>
        <dsp:cNvSpPr/>
      </dsp:nvSpPr>
      <dsp:spPr>
        <a:xfrm>
          <a:off x="229332" y="0"/>
          <a:ext cx="5495424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94C8C-814B-4301-B71C-BD209006A65D}">
      <dsp:nvSpPr>
        <dsp:cNvPr id="0" name=""/>
        <dsp:cNvSpPr/>
      </dsp:nvSpPr>
      <dsp:spPr>
        <a:xfrm>
          <a:off x="904492" y="453038"/>
          <a:ext cx="7086979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accede a través del portal de internet de la SUNAT por medio de la clave SOL </a:t>
          </a:r>
          <a:endParaRPr lang="es-PE" sz="2000" kern="1200" dirty="0"/>
        </a:p>
      </dsp:txBody>
      <dsp:txXfrm>
        <a:off x="904492" y="453038"/>
        <a:ext cx="7086979" cy="643535"/>
      </dsp:txXfrm>
    </dsp:sp>
    <dsp:sp modelId="{615A050D-91E3-403E-8917-70DADC7830E7}">
      <dsp:nvSpPr>
        <dsp:cNvPr id="0" name=""/>
        <dsp:cNvSpPr/>
      </dsp:nvSpPr>
      <dsp:spPr>
        <a:xfrm>
          <a:off x="895696" y="1177015"/>
          <a:ext cx="7104571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puede solicitar orientación telefónica o de ser necesario solicitar una cita en oficina</a:t>
          </a:r>
          <a:endParaRPr lang="es-PE" sz="2000" kern="1200" dirty="0"/>
        </a:p>
      </dsp:txBody>
      <dsp:txXfrm>
        <a:off x="895696" y="1177015"/>
        <a:ext cx="7104571" cy="643535"/>
      </dsp:txXfrm>
    </dsp:sp>
    <dsp:sp modelId="{EFCA50BD-2BF9-4EF1-8BD9-8CBB247281BA}">
      <dsp:nvSpPr>
        <dsp:cNvPr id="0" name=""/>
        <dsp:cNvSpPr/>
      </dsp:nvSpPr>
      <dsp:spPr>
        <a:xfrm>
          <a:off x="900094" y="1900992"/>
          <a:ext cx="70957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puede descargar el detalle de las inconsistencias u omisiones desde la Web SUNAT</a:t>
          </a:r>
          <a:endParaRPr lang="es-PE" sz="2000" kern="1200" dirty="0"/>
        </a:p>
      </dsp:txBody>
      <dsp:txXfrm>
        <a:off x="900094" y="1900992"/>
        <a:ext cx="7095775" cy="643535"/>
      </dsp:txXfrm>
    </dsp:sp>
    <dsp:sp modelId="{B7194629-07C1-4EC9-BE8C-F8778DC6D4E6}">
      <dsp:nvSpPr>
        <dsp:cNvPr id="0" name=""/>
        <dsp:cNvSpPr/>
      </dsp:nvSpPr>
      <dsp:spPr>
        <a:xfrm>
          <a:off x="900094" y="2624970"/>
          <a:ext cx="70957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Los sustentos a las inconsistencias u omisiones son textos libres o se podrán adjuntar archivos </a:t>
          </a:r>
          <a:endParaRPr lang="es-PE" sz="2000" kern="1200" dirty="0"/>
        </a:p>
      </dsp:txBody>
      <dsp:txXfrm>
        <a:off x="900094" y="2624970"/>
        <a:ext cx="7095775" cy="643535"/>
      </dsp:txXfrm>
    </dsp:sp>
    <dsp:sp modelId="{699B2843-32DE-4EB9-9303-C8AED2EE1288}">
      <dsp:nvSpPr>
        <dsp:cNvPr id="0" name=""/>
        <dsp:cNvSpPr/>
      </dsp:nvSpPr>
      <dsp:spPr>
        <a:xfrm>
          <a:off x="900094" y="3348947"/>
          <a:ext cx="70957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pueden regularizar las omisiones a través de la Web</a:t>
          </a:r>
          <a:endParaRPr lang="es-PE" sz="2000" kern="1200" dirty="0"/>
        </a:p>
      </dsp:txBody>
      <dsp:txXfrm>
        <a:off x="900094" y="3348947"/>
        <a:ext cx="7095775" cy="64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7588B-6CE8-4ABD-8DC9-A9ED0C9996F3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60B9-C117-4D0F-B5BD-5B96605B98DE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8783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60B9-C117-4D0F-B5BD-5B96605B98DE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9070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1709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8437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78400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24287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86827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50802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213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241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4628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24301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22624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0324-90E5-484F-AE58-A9FB9EC7F992}" type="datetimeFigureOut">
              <a:rPr lang="es-PE" smtClean="0"/>
              <a:pPr/>
              <a:t>15/08/2013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8299-907A-4EE3-8767-502E384B575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97996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1285860"/>
            <a:ext cx="6572296" cy="1571636"/>
          </a:xfrm>
        </p:spPr>
        <p:txBody>
          <a:bodyPr>
            <a:noAutofit/>
          </a:bodyPr>
          <a:lstStyle/>
          <a:p>
            <a:pPr algn="r"/>
            <a:r>
              <a:rPr lang="es-PE" sz="5400" b="1" dirty="0" smtClean="0"/>
              <a:t>Centro de control virtual SUNAT</a:t>
            </a:r>
            <a:r>
              <a:rPr lang="es-PE" sz="5400" dirty="0" smtClean="0"/>
              <a:t>:</a:t>
            </a:r>
            <a:endParaRPr lang="es-PE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2928934"/>
            <a:ext cx="7072362" cy="1500198"/>
          </a:xfrm>
        </p:spPr>
        <p:txBody>
          <a:bodyPr>
            <a:normAutofit/>
          </a:bodyPr>
          <a:lstStyle/>
          <a:p>
            <a:pPr marL="354013" indent="-177800" algn="r">
              <a:buFont typeface="Arial" pitchFamily="34" charset="0"/>
              <a:buChar char="•"/>
            </a:pPr>
            <a:r>
              <a:rPr lang="es-PE" dirty="0" smtClean="0"/>
              <a:t>Incremento de cobertura</a:t>
            </a:r>
          </a:p>
          <a:p>
            <a:pPr marL="354013" indent="-177800" algn="r">
              <a:buFont typeface="Arial" pitchFamily="34" charset="0"/>
              <a:buChar char="•"/>
            </a:pPr>
            <a:r>
              <a:rPr lang="es-PE" dirty="0" smtClean="0"/>
              <a:t>Subsanación voluntaria</a:t>
            </a:r>
            <a:endParaRPr lang="es-PE" dirty="0"/>
          </a:p>
        </p:txBody>
      </p:sp>
      <p:pic>
        <p:nvPicPr>
          <p:cNvPr id="4" name="3 Imagen" descr="611x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76205"/>
            <a:ext cx="1480348" cy="1109655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00034" y="5000636"/>
            <a:ext cx="7072362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Expositores: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3200" i="1" dirty="0" smtClean="0">
                <a:solidFill>
                  <a:schemeClr val="bg1">
                    <a:lumMod val="50000"/>
                  </a:schemeClr>
                </a:solidFill>
              </a:rPr>
              <a:t>- Aida Bautista Valle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José Antonio Peña Rivera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3200" i="1" dirty="0" smtClean="0">
                <a:solidFill>
                  <a:schemeClr val="bg1">
                    <a:lumMod val="50000"/>
                  </a:schemeClr>
                </a:solidFill>
              </a:rPr>
              <a:t>  SUNAT - Perú</a:t>
            </a:r>
            <a:endParaRPr kumimoji="0" lang="es-PE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Acciones </a:t>
            </a:r>
            <a:r>
              <a:rPr lang="es-PE" dirty="0" smtClean="0"/>
              <a:t>Inductivas: Proceso</a:t>
            </a:r>
            <a:endParaRPr lang="es-PE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39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Resultados de las Acciones Inductivas</a:t>
            </a:r>
            <a:endParaRPr lang="es-PE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Estadísticas de Acciones Inductivas</a:t>
            </a:r>
            <a:endParaRPr lang="es-PE" dirty="0"/>
          </a:p>
        </p:txBody>
      </p:sp>
      <p:graphicFrame>
        <p:nvGraphicFramePr>
          <p:cNvPr id="5" name="2 Gráfico"/>
          <p:cNvGraphicFramePr/>
          <p:nvPr/>
        </p:nvGraphicFramePr>
        <p:xfrm>
          <a:off x="357158" y="2071678"/>
          <a:ext cx="400049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1 Gráfico"/>
          <p:cNvGraphicFramePr/>
          <p:nvPr/>
        </p:nvGraphicFramePr>
        <p:xfrm>
          <a:off x="4572000" y="2071678"/>
          <a:ext cx="4357686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Estadísticas de Acciones Inductivas</a:t>
            </a:r>
            <a:endParaRPr lang="es-PE" dirty="0"/>
          </a:p>
        </p:txBody>
      </p:sp>
      <p:graphicFrame>
        <p:nvGraphicFramePr>
          <p:cNvPr id="5" name="1 Gráfico"/>
          <p:cNvGraphicFramePr/>
          <p:nvPr/>
        </p:nvGraphicFramePr>
        <p:xfrm>
          <a:off x="214282" y="1595437"/>
          <a:ext cx="8715436" cy="490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  <p:bldGraphic spid="5" grpId="2">
        <p:bldAsOne/>
      </p:bldGraphic>
      <p:bldGraphic spid="5" grpId="3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Sistema de Gestión de Masivos (GEMA)</a:t>
            </a:r>
            <a:endParaRPr lang="es-PE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397000"/>
          <a:ext cx="421484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517652"/>
            <a:ext cx="3214710" cy="49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71875" b="35546"/>
          <a:stretch>
            <a:fillRect/>
          </a:stretch>
        </p:blipFill>
        <p:spPr bwMode="auto">
          <a:xfrm>
            <a:off x="714380" y="1571612"/>
            <a:ext cx="34289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071538" y="4000504"/>
            <a:ext cx="92869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r="71680" b="35351"/>
          <a:stretch>
            <a:fillRect/>
          </a:stretch>
        </p:blipFill>
        <p:spPr bwMode="auto">
          <a:xfrm>
            <a:off x="4976858" y="1571612"/>
            <a:ext cx="3452794" cy="47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Sistema de Gestión de Masivos (GEMA)</a:t>
            </a:r>
            <a:endParaRPr lang="es-PE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857884" y="3143248"/>
            <a:ext cx="1643074" cy="2000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5960" y="4000504"/>
            <a:ext cx="6758006" cy="1143000"/>
          </a:xfrm>
        </p:spPr>
        <p:txBody>
          <a:bodyPr/>
          <a:lstStyle/>
          <a:p>
            <a:pPr algn="r"/>
            <a:r>
              <a:rPr lang="es-PE" dirty="0" smtClean="0">
                <a:solidFill>
                  <a:schemeClr val="bg1">
                    <a:lumMod val="85000"/>
                  </a:schemeClr>
                </a:solidFill>
              </a:rPr>
              <a:t>2. Acciones Inductivas</a:t>
            </a:r>
            <a:endParaRPr lang="es-P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071670" y="3214686"/>
            <a:ext cx="6643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Acciones de Fiscalización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885960" y="4786322"/>
            <a:ext cx="6758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Centro de Control Virtual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Inducción virtual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600200"/>
          <a:ext cx="8329642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Funcionalidad del CCV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Beneficios del Centro </a:t>
            </a:r>
            <a:r>
              <a:rPr lang="es-PE" dirty="0"/>
              <a:t>de Control </a:t>
            </a:r>
            <a:r>
              <a:rPr lang="es-PE" dirty="0" smtClean="0"/>
              <a:t>Virtual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s-PE" dirty="0" smtClean="0">
                <a:solidFill>
                  <a:srgbClr val="0070C0"/>
                </a:solidFill>
              </a:rPr>
              <a:t>Para el contribuyente: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78108"/>
            <a:ext cx="4040188" cy="3951288"/>
          </a:xfrm>
        </p:spPr>
        <p:txBody>
          <a:bodyPr/>
          <a:lstStyle/>
          <a:p>
            <a:pPr algn="just"/>
            <a:r>
              <a:rPr lang="es-PE" dirty="0"/>
              <a:t>Promover el cumplimiento voluntario de las obligaciones tributarias</a:t>
            </a:r>
          </a:p>
          <a:p>
            <a:pPr algn="just"/>
            <a:r>
              <a:rPr lang="es-PE" dirty="0"/>
              <a:t>Reducción de costos de tiempo y traslado para el contribuyente</a:t>
            </a:r>
            <a:r>
              <a:rPr lang="es-PE" dirty="0" smtClean="0"/>
              <a:t>.</a:t>
            </a:r>
          </a:p>
          <a:p>
            <a:pPr algn="just"/>
            <a:r>
              <a:rPr lang="es-PE" dirty="0" smtClean="0"/>
              <a:t>Atención las 24 horas, los 7 días de la semana.</a:t>
            </a:r>
            <a:endParaRPr lang="es-PE" dirty="0"/>
          </a:p>
          <a:p>
            <a:pPr algn="just"/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Autofit/>
          </a:bodyPr>
          <a:lstStyle/>
          <a:p>
            <a:r>
              <a:rPr lang="es-PE" dirty="0" smtClean="0">
                <a:solidFill>
                  <a:srgbClr val="0070C0"/>
                </a:solidFill>
              </a:rPr>
              <a:t>Para la Administración Tributaria: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78108"/>
            <a:ext cx="4041775" cy="3951288"/>
          </a:xfrm>
        </p:spPr>
        <p:txBody>
          <a:bodyPr/>
          <a:lstStyle/>
          <a:p>
            <a:pPr algn="just"/>
            <a:r>
              <a:rPr lang="es-PE" dirty="0" smtClean="0"/>
              <a:t>Mayor cobertura</a:t>
            </a:r>
          </a:p>
          <a:p>
            <a:pPr algn="just"/>
            <a:r>
              <a:rPr lang="es-PE" dirty="0" smtClean="0"/>
              <a:t>Reducir </a:t>
            </a:r>
            <a:r>
              <a:rPr lang="es-PE" dirty="0"/>
              <a:t>el costo de atención de las acciones de fiscalización masiva</a:t>
            </a:r>
          </a:p>
          <a:p>
            <a:pPr algn="just"/>
            <a:r>
              <a:rPr lang="es-PE" dirty="0" smtClean="0"/>
              <a:t>Reducción de recursos insumidos en las acciones de control.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42095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Perú en cifras… 2012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5286412" cy="490728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3666792"/>
                <a:gridCol w="1619620"/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Habitantes</a:t>
                      </a:r>
                    </a:p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(Millones)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30.1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Extensión</a:t>
                      </a:r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</a:rPr>
                        <a:t> territorial</a:t>
                      </a:r>
                    </a:p>
                    <a:p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</a:rPr>
                        <a:t>(Miles de Km2)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1,285.2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PBI – nominal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(Miles</a:t>
                      </a:r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</a:rPr>
                        <a:t> de millones de US$)</a:t>
                      </a:r>
                      <a:endParaRPr lang="es-PE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200.2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Presión tributaria</a:t>
                      </a:r>
                    </a:p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(Porcentaje del PBI)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16.0%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Inflación acumulada</a:t>
                      </a:r>
                    </a:p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(variación porcentual)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2.6%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Saldo deuda</a:t>
                      </a:r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</a:rPr>
                        <a:t> pública</a:t>
                      </a:r>
                    </a:p>
                    <a:p>
                      <a:r>
                        <a:rPr lang="es-PE" sz="2000" b="0" baseline="0" dirty="0" smtClean="0">
                          <a:solidFill>
                            <a:schemeClr val="tx1"/>
                          </a:solidFill>
                        </a:rPr>
                        <a:t>(Porcentaje del PBI)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19.7%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Inversión privada</a:t>
                      </a:r>
                    </a:p>
                    <a:p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(Porcentaje del PBI)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0" dirty="0" smtClean="0">
                          <a:solidFill>
                            <a:schemeClr val="tx1"/>
                          </a:solidFill>
                        </a:rPr>
                        <a:t>21.5%</a:t>
                      </a:r>
                      <a:endParaRPr lang="es-P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94153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Esquema general del CCV</a:t>
            </a:r>
            <a:endParaRPr lang="es-PE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86322"/>
            <a:ext cx="2233723" cy="752813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372" y="4143380"/>
            <a:ext cx="1537280" cy="979857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858016" y="2214554"/>
            <a:ext cx="2003468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s-PE" sz="1400" i="1" dirty="0" smtClean="0"/>
              <a:t>El contribuyente revisa detalle de las diferencias detectadas a través del portal SUNAT en un ambiente </a:t>
            </a:r>
            <a:r>
              <a:rPr lang="es-PE" sz="1400" b="1" i="1" dirty="0" smtClean="0"/>
              <a:t>seguro, rápido y de fácil</a:t>
            </a:r>
            <a:r>
              <a:rPr lang="es-PE" sz="1400" i="1" dirty="0" smtClean="0"/>
              <a:t> acceso.</a:t>
            </a:r>
            <a:endParaRPr lang="es-PE" sz="14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27847" y="5357826"/>
            <a:ext cx="167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Declarar, subsanar y pagar.</a:t>
            </a:r>
            <a:endParaRPr lang="es-PE" sz="1600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868" y="5929330"/>
            <a:ext cx="249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Se notifica resultado de las acciones realizadas</a:t>
            </a:r>
            <a:endParaRPr lang="es-PE" sz="1600" i="1" dirty="0"/>
          </a:p>
        </p:txBody>
      </p:sp>
      <p:sp>
        <p:nvSpPr>
          <p:cNvPr id="18" name="Documents"/>
          <p:cNvSpPr>
            <a:spLocks noEditPoints="1" noChangeArrowheads="1"/>
          </p:cNvSpPr>
          <p:nvPr/>
        </p:nvSpPr>
        <p:spPr bwMode="auto">
          <a:xfrm>
            <a:off x="3693356" y="2266244"/>
            <a:ext cx="895545" cy="77181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sz="900" dirty="0" smtClean="0"/>
              <a:t>Carta Inductiva</a:t>
            </a:r>
            <a:endParaRPr lang="es-PE" sz="9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605343" y="3038055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Notificación</a:t>
            </a:r>
            <a:endParaRPr lang="es-PE" sz="1100" dirty="0"/>
          </a:p>
        </p:txBody>
      </p:sp>
      <p:sp>
        <p:nvSpPr>
          <p:cNvPr id="20" name="19 Flecha curvada hacia abajo"/>
          <p:cNvSpPr/>
          <p:nvPr/>
        </p:nvSpPr>
        <p:spPr>
          <a:xfrm rot="3697991" flipV="1">
            <a:off x="5526358" y="3767362"/>
            <a:ext cx="1199255" cy="4489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035" name="Picture 11" descr="Ver detal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128" y="2764343"/>
            <a:ext cx="265339" cy="2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Ver detal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917499"/>
            <a:ext cx="552150" cy="5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2355178" y="2419225"/>
            <a:ext cx="925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Diferencia  u omisión</a:t>
            </a:r>
            <a:endParaRPr lang="es-PE" sz="1100" dirty="0"/>
          </a:p>
        </p:txBody>
      </p:sp>
      <p:sp>
        <p:nvSpPr>
          <p:cNvPr id="36" name="35 Flecha curvada hacia abajo"/>
          <p:cNvSpPr/>
          <p:nvPr/>
        </p:nvSpPr>
        <p:spPr>
          <a:xfrm rot="18364239">
            <a:off x="3968172" y="3592065"/>
            <a:ext cx="1271707" cy="316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142976" y="3212427"/>
            <a:ext cx="925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Cruces de  información</a:t>
            </a:r>
            <a:endParaRPr lang="es-PE" sz="1100" dirty="0"/>
          </a:p>
        </p:txBody>
      </p:sp>
      <p:sp>
        <p:nvSpPr>
          <p:cNvPr id="28" name="27 Flecha derecha"/>
          <p:cNvSpPr/>
          <p:nvPr/>
        </p:nvSpPr>
        <p:spPr>
          <a:xfrm>
            <a:off x="2071670" y="2573002"/>
            <a:ext cx="303458" cy="7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01232"/>
            <a:ext cx="464050" cy="2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40 Conector recto de flecha"/>
          <p:cNvCxnSpPr>
            <a:stCxn id="1038" idx="3"/>
          </p:cNvCxnSpPr>
          <p:nvPr/>
        </p:nvCxnSpPr>
        <p:spPr>
          <a:xfrm flipV="1">
            <a:off x="821208" y="2786058"/>
            <a:ext cx="321768" cy="36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928662" y="2285992"/>
            <a:ext cx="253041" cy="153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Flecha derecha"/>
          <p:cNvSpPr/>
          <p:nvPr/>
        </p:nvSpPr>
        <p:spPr>
          <a:xfrm>
            <a:off x="3301885" y="2614869"/>
            <a:ext cx="303458" cy="7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56 Flecha derecha"/>
          <p:cNvSpPr/>
          <p:nvPr/>
        </p:nvSpPr>
        <p:spPr>
          <a:xfrm>
            <a:off x="4875197" y="2595094"/>
            <a:ext cx="303458" cy="7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D:\Users\jpena1\Documents\Expo Eurosocial Arg\datacen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3" y="1990035"/>
            <a:ext cx="714379" cy="1224651"/>
          </a:xfrm>
          <a:prstGeom prst="rect">
            <a:avLst/>
          </a:prstGeom>
          <a:noFill/>
        </p:spPr>
      </p:pic>
      <p:pic>
        <p:nvPicPr>
          <p:cNvPr id="1027" name="Picture 3" descr="D:\Users\jpena1\Documents\Expo Eurosocial Arg\p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7" y="2143117"/>
            <a:ext cx="1408593" cy="1143008"/>
          </a:xfrm>
          <a:prstGeom prst="rect">
            <a:avLst/>
          </a:prstGeom>
          <a:noFill/>
        </p:spPr>
      </p:pic>
      <p:sp>
        <p:nvSpPr>
          <p:cNvPr id="30" name="29 Llamada con línea 2"/>
          <p:cNvSpPr/>
          <p:nvPr/>
        </p:nvSpPr>
        <p:spPr>
          <a:xfrm>
            <a:off x="7286644" y="1500174"/>
            <a:ext cx="1143008" cy="500066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Atención 24h/7d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xmlns="" val="23394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Centro de Control Virtual</a:t>
            </a:r>
            <a:endParaRPr lang="es-PE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¿Cómo funciona?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13522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186" y="2214554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Llamada rectangular redondeada"/>
          <p:cNvSpPr/>
          <p:nvPr/>
        </p:nvSpPr>
        <p:spPr>
          <a:xfrm>
            <a:off x="4714876" y="1428736"/>
            <a:ext cx="2786082" cy="642942"/>
          </a:xfrm>
          <a:prstGeom prst="wedgeRoundRectCallout">
            <a:avLst>
              <a:gd name="adj1" fmla="val -21443"/>
              <a:gd name="adj2" fmla="val 74690"/>
              <a:gd name="adj3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acceder al Centro de control Virtual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09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7418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108" y="3662666"/>
            <a:ext cx="1357322" cy="2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Llamada rectangular redondeada"/>
          <p:cNvSpPr/>
          <p:nvPr/>
        </p:nvSpPr>
        <p:spPr>
          <a:xfrm>
            <a:off x="6643702" y="2500306"/>
            <a:ext cx="1643074" cy="1214446"/>
          </a:xfrm>
          <a:prstGeom prst="wedgeRoundRectCallout">
            <a:avLst>
              <a:gd name="adj1" fmla="val -78022"/>
              <a:gd name="adj2" fmla="val 43318"/>
              <a:gd name="adj3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Ingrese sus datos de acceso y hacer clic en 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Iniciar Sesión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9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Llamada rectangular redondeada"/>
          <p:cNvSpPr/>
          <p:nvPr/>
        </p:nvSpPr>
        <p:spPr>
          <a:xfrm>
            <a:off x="642910" y="4429132"/>
            <a:ext cx="1785950" cy="428628"/>
          </a:xfrm>
          <a:prstGeom prst="wedgeRoundRectCallout">
            <a:avLst>
              <a:gd name="adj1" fmla="val -11537"/>
              <a:gd name="adj2" fmla="val -99740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acceder 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30984"/>
            <a:ext cx="1785950" cy="1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034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68" y="1"/>
            <a:ext cx="9152068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4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1214422"/>
            <a:ext cx="6643734" cy="5429288"/>
          </a:xfrm>
          <a:prstGeom prst="rect">
            <a:avLst/>
          </a:prstGeom>
          <a:noFill/>
        </p:spPr>
      </p:pic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770" y="5404372"/>
            <a:ext cx="4286280" cy="22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6020120"/>
            <a:ext cx="164474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Llamada rectangular redondeada"/>
          <p:cNvSpPr/>
          <p:nvPr/>
        </p:nvSpPr>
        <p:spPr>
          <a:xfrm>
            <a:off x="4572000" y="5857892"/>
            <a:ext cx="2071702" cy="500066"/>
          </a:xfrm>
          <a:prstGeom prst="wedgeRoundRectCallout">
            <a:avLst>
              <a:gd name="adj1" fmla="val -64312"/>
              <a:gd name="adj2" fmla="val 1282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continuar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68" y="0"/>
            <a:ext cx="9152067" cy="680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Marcador de contenido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285860"/>
            <a:ext cx="6858048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978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58196"/>
            <a:ext cx="7715304" cy="5000660"/>
          </a:xfrm>
          <a:prstGeom prst="rect">
            <a:avLst/>
          </a:prstGeom>
          <a:noFill/>
        </p:spPr>
      </p:pic>
      <p:sp>
        <p:nvSpPr>
          <p:cNvPr id="30722" name="AutoShape 2" descr="data:image/jpeg;base64,/9j/4AAQSkZJRgABAQAAAQABAAD/2wCEAAkGBhQQDxUUERQSFRQRFRcSFBcXFRUWFRIXFBYXFhQUEhcXGyYeFxojGRcVHy8hIycpLCwsFSoxNTAqNSYrLCkBCQoKBQUFDQUFDSkYEhgpKSkpKSkpKSkpKSkpKSkpKSkpKSkpKSkpKSkpKSkpKSkpKSkpKSkpKSkpKSkpKSkpKf/AABEIAOEA4QMBIgACEQEDEQH/xAAcAAEAAQUBAQAAAAAAAAAAAAAABwECAwYIBQT/xABEEAABAwEEBwQHBgMGBwAAAAABAAIDEQQFITEGBxJBUWFxEyKBkRQjMkJygqFSYpKxwdEzQ/AXU3OisuE0Y3SDwtLi/8QAFAEBAAAAAAAAAAAAAAAAAAAAAP/EABQRAQAAAAAAAAAAAAAAAAAAAAD/2gAMAwEAAhEDEQA/AJxREQEREBERAREQEREBERAREQEREBERAREQEREBERAREQEREBERAREQEREBUJVVBWsnTqW02iSzxuLLPC4xkNNO1cw0c55GY2gQBlhVBLF5ac2GzkiW0wgjMNO24ciGVK8ObXBZACWR2qRoze2KjetXOC+LVxo9ZfQIpRFG+R7dpz3NDiCcQG19kAGmHBbqG4U3ZU3eSDw7m1o2G0vDBI6NzjQCVuwCeAdUtr1K21c46fXF6HeD2NFI5R20XANdg9g+F30cFKeqTSY2qxmGR1ZbMQ2pzdGf4ZPGlC35RxQb2iIgIiICIiAiIgIiICIiAiIgIiICIiAiIgIiICIiAuYNJLOY7famHNlol8i9zm/QhdPqC9b9zCO89top6VGHjg90fccB96gaee1xzD1tTN8VZJZ3H2DVvwuq4fXbHgpOXPGhl7Gy2+J9aB57J3iasr8wp8y6HY8OAIycKjxQaLrcuHt7D27RV9kPaczGcJR5d75VHWgWkfoNvjkJ9W/1UvDYfTvfKdl3yqfZoQ9pa4VDgWkbiDgQubr9uc2O1y2d2UTu596N2MZ/Dh1aUHUQKqox0S1rWeK7422p7+2i9VRrHOL2t9h1cvZoMTm0q21a69s7Nkskkjt20cfwRhxPmglBFDl7awL4hYJpYGQRFwaNqE5mpAO0/axpyXsaKa445QW24NicBUSNDix9PdLcS13mDy3hJaKPbx112SP+EyaU8aCNp8XGv+VeP/aVedr/AODsYAOTth8lPnOyz6IJaRQnDrYt9ltDo7U2N/Zu2ZGFoY4UzDXMwrTkRit4n1u2BsbXB8ji4A7DY3Fzaiuy4mjajLNBuiKN/wC3CzV/gWinH1dfLa/VevdmtewTkAyOiJ/vW7I/E0lo8Sg3FFZDM17Q5jg5rsQQQQRxBGBV6AiIgIiICIiAiIgIiICIiAo8123P2t3CZo71lka/5H9x/wBSw/KpDXyXtdzbTZ5IX+zMx0Z6OBFfCtUHLzvWjA0kzB+0RiD8QNOvXOfdA76FqsMb94AqOHEeDgQufTA6Nzo34Pic6Nw4FhIP5KSdT9/UmfA40Lu+PvB2fiHCvPa45hLVFFuum4cIrY0eyewl+Fx9W49HYfOpTovgv26G2uyywPHdlYW9KjAjmCg5ts8wZIxzwCxr2l4O9tcf65LozRe0sfZmGNrG0FCGgNFRvoFzjNZnRvfHIO/E50bxzaaE9Dn4qUNT+kOBgecW90V3j3D5YeCCRr9uZlss0kEo7sraV3tObXt5ggEdFzfbbG+CV8MopJC8xv6jeORFCORXUCifXPo1QstsYwwhnp19VIfE7J6jggxapLVBi18cZlqQXOa0urWrS0nEClMlLi5mua9DZp2yA4ZP6cfA/mV0TcV6C0QNeDjTFBoOuDRSrRbYhiwBloA3tyZL4eyeRH2VF1lka2RheKsDgXji3h0rSvKq6dmha9rmvAc14LXA4hwIoQeRC540x0Zdd9rdCamM9+Fx96MnAH7zT3T0rvQTborLBJZ29nHEMBUNYwA8zQYrDpBq+slsaaxtikp3ZIwGkHdtAYPHI+YUZ6t9KjZ5RE8933em8eCm6CYPaHNxBQQJd99Wu5bW+OpGw6kkRJ7OUZhw4VGIcMfqFO9x3zHbLOyaL2XitDm072uG4j/fetW1jaHemQ9tE0G0QNOwP71uZYRvIxLeeG9Rxq+01dYLTSQkwTGkoNSWHISgcRv4jmAgn9FbHIHAFpBBAIIxBBxBB3hXICIiAiIgIiICIiAiIgIiIOe9bF0ejXu9wFGWpgnHxezJ47Qr8y8C4by9GtcUtaAO2HfC+g+h2T4KVte1z7diitLR3rLIA7/Dlo0/5gzzUMObUU3Efmg6isdoEsbXj3hXx3/VZqLS9Vl++kWIBx77MD1b3XfUV8VuqCE9cNwdhbW2ho7lqGy7lKwYebf9K1K4r0NltLJQaCoa/oTgfA/mV0DpTozHeNmMEpc0EhzXNptMc01DhXBa3d+puxM/imabk52w3yZQ/VBuV1W4TwteN4x671ded2stMEkMoqyVpY4cnCmHP9lkstmbExrI2hrWijQMgAswQQ1DqStO2Wung2BgH0eXOG4llAAabq0UkaJaLC74BH2jpTvc4Uw3ANBNPMr3UQUXgaY6IR3lAGPdsPjdtRyAVLScHAioq0jMVGQO5e+iCM7t1KNa4OmtLzsmoETA3L7zi78lJFjsjYmNYzJooK4nqSsqqguCh/WvoX2MhtkDfVyH1wH8uRxwePuuOfB3xKXwsdqsrZY3RyNDmSNLHNOTgRQhBGeqXTelLFO7/p3HzMJP1b5cFK65s0o0ffd1sdESaNO3C/IuYT3HV+0CKHm3opp1eaXC8LKNs+vhoyUcfsyDk4A+IKDakREBERAREQERaTrL05NghEcJHpEwOyc+yZkZCONcB0J3UIeppPp5ZbvwleXSUqImd5+ORdjRo6kcqqOLy11WqQ7NmhjjrlXalk8Mh9CtY0R0dfelt2HPdTGWaQmrtmoqanNxJAx67lPFz6PwWNgZZ4mMAzIHfdzc84uPVBDlrv8Avtze0cba1udWwljQPlYMF813a1bwhIrMJQPdkY1wPKrQHfVT2tP0t1aWe3Ve31M5/mMAo8/81mTuuB5oPPsmn1lviyS2S0UglnjdGA4+rc5w7pjfx2qGhocN6hCzE0LXCjoyWPHBzTQg+K9zSPRW0WB+zaGUaTRsje9E/o7cfumhXjNjAJIzdieZ4nmg3bVTffYWwxk92Tvj6Nf9Nkqc1y7Y7YYZWSj+W4E/CcHfQk+C6SuK3iazsfWuFD4f7UQeiqKiqgqqq1VQXIqKqAiIgIiIKq4K1VQafrR0X9MsZkYKzWUGRlM3s/mR86gVHNo4qJtDdJTYLWyYVLD3ZQPejdStOYwcOYXRQK5102uT0K8ZogKMJ7WL/DlqQB0dtN+VB0ZBM17GuaQWvAc0jIgioI8FkUe6ndIe2srrO81dZiNniY312R8rqjoQpCQEREBERAXO+sy2mW9rRX+W5sTeQYwZeJJ8V0QoB1uXaYb1e73bQ1kreuzsOHmyvigzanr1bDbZmuzkjZTmGuftU8XN81NrJA4VBqFy3Z7Q6KRskZo9hqDuNc2u5FSlolrIbJRrzsv3tO/m07x0QSnVUqvjsV6MlGBxX11QY7VZmSsLJGtexwo5rgHNcOBBwKi7SzU7nJd55mB5w/7Tzl8LvMKU3O+poqFv2ifyag5iku2USOidHIJG4OYWkOb1G7rkph1V2qRlnEUwoR3RiDi3KtMiW0W3XpdUNpbsuZWnsuHdLejs/DELX7i0Sks87nutAcwmjY2R7JwdSsjiTu4UyQbelVgJO1nQVpnyrSn6qjXGoGIqcan8qjNB9NVVYGy4bsDStQATyV3bcss6mlOSDMqr52OxrxLt/ClMcqK8TYVoMcMxuQZlRYNrEngaYmm7LzWQzcsRniKDxQZEWEvJ5UFcxQ8PBV7Y0wGYqMRXyQZVVYoXEjHwWVBVRZruujCz2oD2SbPJ0f34yejg4fOpSXiaa3N6Zd08I9pzC6P/ABI+/H/maB4oId1b3z6LeURJoyU9g/pJQNJ6PDCuhVyjFJUAioyI4g/uF0xopfPplihm3vYNvk9vdePxAoPWREQEREBaFrf0b9JsXbNFX2Ylx4mN1O08qNd8pW+q17AQQQCCKEHEEHMFByY6rDjiOP7qtK/mCN3MEZLc9YGhTrBaCWgmzykmJ32d5jdzG7iPFaW+Atxb5bj+yDZ9HtOpbMQ2Ul7Pte834h73UYqWbg0xjnYCHBwORBXPzZK8jwX02G8JLO/aidsnePdd8Q/UYoOm2yh2yQa94Krh3jypTlgoq0V1jB5DJDsP4E4Gm9p3/mpGu+9Wy44VNPoKYIPvqSaDr0VMQaHhXDx/ZUDiCSKGtN9MlQcTmf6oEFj8/GuRIps03c1UOy3gOB30aPFZKpVBhbljhnmDk7pvWTaxrljUVrjhs40yO9Xgq4IMQfhTiSTQHDKhxz6Ku7MY7QyO85jBZgqNZQ1/rHNBZmcjia+GzRUaf/HjSoFCCvoRB87h/pLRgcSTX9VcDiPDChrVvDdQrMiCkbaAK5UVUBVqqIg5z0yuj0S8bREBRu32sfwTd8U6Eub8qkLUjfVWTWZx9kidnR1GyAdCGH5l8Wu66aOs9qAzrZpD1q+InxEg8Vp2hF9eiXhDKTRu12cnwSd1xPSod8qDpFERAREQEREHzXjdsdoidHMxr2PFC0/mOB5jEKG9M9VctmrJZtqaEYkZyxjmB7beYx4jeptRBybPZ6/1+SwbZHtZcf3XQGmWq+K2bUln2YZzicPVyH74Hsn7w8QVCt9XDLZZTHOxzHjcciPtNOThzCDzCAf6/JbDcGmstlIDy57OPvt/9h9eq1pzC3Ly3f7K5klf2QT5o7pnHaGAhwIO/wDdbNHKHCoK5kslsfC/bicWu38HfEN6kTRTWTUhk3cflie674T+hxQSyrgvgsN6NkAIIqdy+2qC4K4K0K4ILgrgrQrgguCIEQVVERAREQEREGv6e3N6Xds8YFX7HaR/HGdtlOpFPFc8Rv2gDuIr5rqYrm3Si6/RbfaIR7LZC+P4JO+ynSpb8qCfNAb79Lu6GQmr2t7KTjtx90k9QA75lsKh/UjfezLNZnHCQCZnxN7rwOrS0/IpgQEREBERAREQF5t+aPQW2Ls7QwOHunJzD9pjswf6K9JEEA6a6s5rDWRlZYM9sDvR8pWjL4hh0yWiSw0XXBFc1G+mmqNk+1LYg2OTMxZRv+D7B+nTNBBrZePn+6+sMDRVwBJxa04gcHOH5Dxyzz3hdL7M8tlYWyN9xw9n7zhvHAb88s/LMhBqca4mu9BsdxaYzWV3eLpGV3mr29Cfa8cVLGjem8doYCHA7uY5EbjyUEseCs9ltT4X7cTtlw8nDg4bwg6chlDhUGqyhRroNpyJhsuwe2ge0nLmOI4FSPBMHioQZQrgqBVCC4IiIKqiqrHygZkILkXm2q/WM31WuXtp2yMEue1o5kBBuMk7W5kLzrVf7GKKL01nh1REHP5+y3zOfgFq1u0ntM2b9gcGZ/iP6BBLd8aesjB2ntaOtFEF/wB8el2t8wBDS1sba4FwZXvU3YnDovPLampqTxJJPmUfIGipNEGyavJyy9rLs5mXZPMOY4O+lfJdHqAdS11m03l21PV2RhdXjJICxg8ts/Kp+QEREBERAREQEREBERB4mk2iNnvCPZmb3gO5I2gezod45HBQZpnq8nu9xLhtwk0bK0d3kHj3HcjhwJXRysmha9pa8BzXChBAIIOYIOYQcjGEgrIx+45/nzCmDTXVD7U1gHN0B+vYk/6T4HcomtFkIqKEOaaY4EEYEEIKWe0vieJIzR7MuDhva7kVNOgmlrbREDXk4HNpGYPRQk01/Vejo9fRsdoD6+rcQJOXB/hkeXRB0u01V4XhXNfTXQbZcO6Ac18N5aaMjB7wAHP9UG1PkAzIC+G030xm+qiy9taTMRGXSH7uX4jgtSvDTG0zZERjl3neZwHkgmC9NOGRgkua0DnT6rR711otNRFtSHiMG/iOHko+kq81eXPPFxLvKuSqg9y26VWi04bQjPBuJeOG0cneGPXPwnNqauJc7i4lx+uSxPtbRvr0VXWp0uQo/wA9v/6/PrmGQupmsEltaMsen7r5jGTmSequESA+1OOWHRLNYXzSNYwOe+Rwa1oxLicAAtluHV1bbZQxQODD/Mk9WynEF2Lh8IKmbQLVjFdvrHkS2kim3SjYwc2xA4jgXHE8skHpaAaItuyxMiwMjvWTOHvPIFQOQADR0rvWyIiAiIgIiICIiAiIgIiICIiAo41n6AiZjrVZ2+tYKysA/itGbgPtgeY5gVkdEHJloZsna3HP9CrSFvmtfQ/0ScyRNpDaCXNplHJm9nIH2h4jco8hkpgUHp2S+J4mbEcrg3IAgO2eTSV8sznSGsjnPP3jXyGQVQyu8LBJKQaAIMwCsfOBv8lgIc7MqrYEB1qJyFOqxlpdmSV6F33TJO/YhjfI7gxpcfGmXit7uLUpapqG0OZZ28P4kn4WnZHi7wQRq2FevcuitpthpZoZJN20BRg6vNGjzU7XFqosNloTH27x701HCvJmDfoVuEcYaAGgADAACgA4ADJBD9z6jnyUdbZgw+82LvOd8T3CgdxIBr9TIFxav7FYqGKBheP5j/WP6gu9n5aLYkQEREBERAREQEREBERAREQEREBERAREQeZpFcMdusz4JcnjAjNjh7L28wfMYb1zrpNohNYJiyZtAT3Hj2JBxYf0zC6dWG1WNkrCyVjXtObXNDmnqCg5XZHRWCzlzg1oLnHIAEk9AMSuiZdWd3ONTZmjk18rR5NeAvXurR6z2UUs8McfEtaNo9XZnxKCDrj1TW600LmCBh96U0d4RjvedFINx6l7JDQzufaHDce5H+FpqfFxUgog+exXfHAzYhjZG0e6xoaPIL6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57224" y="6030294"/>
            <a:ext cx="150019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Volver</a:t>
            </a:r>
            <a:endParaRPr lang="es-P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2786050" y="5958856"/>
            <a:ext cx="1571636" cy="642942"/>
          </a:xfrm>
          <a:prstGeom prst="wedgeRoundRectCallout">
            <a:avLst>
              <a:gd name="adj1" fmla="val -68916"/>
              <a:gd name="adj2" fmla="val 997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volver a la página anterior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0"/>
            <a:ext cx="9144032" cy="673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285860"/>
            <a:ext cx="66437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>
            <a:hlinkClick r:id="" action="ppaction://noaction"/>
          </p:cNvPr>
          <p:cNvSpPr txBox="1"/>
          <p:nvPr/>
        </p:nvSpPr>
        <p:spPr>
          <a:xfrm>
            <a:off x="5591484" y="3335909"/>
            <a:ext cx="15716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Diferencias en lo Declarado</a:t>
            </a:r>
            <a:endParaRPr lang="es-PE" sz="900" b="1" dirty="0"/>
          </a:p>
        </p:txBody>
      </p:sp>
      <p:sp>
        <p:nvSpPr>
          <p:cNvPr id="18" name="17 CuadroTexto">
            <a:hlinkClick r:id="" action="ppaction://noaction"/>
          </p:cNvPr>
          <p:cNvSpPr txBox="1"/>
          <p:nvPr/>
        </p:nvSpPr>
        <p:spPr>
          <a:xfrm>
            <a:off x="5589182" y="3605142"/>
            <a:ext cx="15716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Omisos a la Declaración</a:t>
            </a:r>
            <a:endParaRPr lang="es-PE" sz="900" b="1" dirty="0"/>
          </a:p>
        </p:txBody>
      </p:sp>
      <p:sp>
        <p:nvSpPr>
          <p:cNvPr id="19" name="18 CuadroTexto">
            <a:hlinkClick r:id="" action="ppaction://noaction"/>
          </p:cNvPr>
          <p:cNvSpPr txBox="1"/>
          <p:nvPr/>
        </p:nvSpPr>
        <p:spPr>
          <a:xfrm>
            <a:off x="5589182" y="3892664"/>
            <a:ext cx="15716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Sanciones Administrativas</a:t>
            </a:r>
            <a:endParaRPr lang="es-PE" sz="900" b="1" dirty="0"/>
          </a:p>
        </p:txBody>
      </p:sp>
      <p:sp>
        <p:nvSpPr>
          <p:cNvPr id="20" name="19 Llamada rectangular redondeada"/>
          <p:cNvSpPr/>
          <p:nvPr/>
        </p:nvSpPr>
        <p:spPr>
          <a:xfrm>
            <a:off x="4071934" y="4500570"/>
            <a:ext cx="1785950" cy="642942"/>
          </a:xfrm>
          <a:prstGeom prst="wedgeRoundRectCallout">
            <a:avLst>
              <a:gd name="adj1" fmla="val 37921"/>
              <a:gd name="adj2" fmla="val -151648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Seleccione observación a visualizar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24 Conector recto">
            <a:hlinkClick r:id="" action="ppaction://noaction"/>
          </p:cNvPr>
          <p:cNvCxnSpPr/>
          <p:nvPr/>
        </p:nvCxnSpPr>
        <p:spPr>
          <a:xfrm>
            <a:off x="5677670" y="3519742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>
            <a:hlinkClick r:id="" action="ppaction://noaction"/>
          </p:cNvPr>
          <p:cNvCxnSpPr/>
          <p:nvPr/>
        </p:nvCxnSpPr>
        <p:spPr>
          <a:xfrm>
            <a:off x="5677670" y="3779776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>
            <a:hlinkClick r:id="" action="ppaction://noaction"/>
          </p:cNvPr>
          <p:cNvCxnSpPr/>
          <p:nvPr/>
        </p:nvCxnSpPr>
        <p:spPr>
          <a:xfrm>
            <a:off x="5677670" y="4080768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5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58196"/>
            <a:ext cx="7715304" cy="5000660"/>
          </a:xfrm>
          <a:prstGeom prst="rect">
            <a:avLst/>
          </a:prstGeom>
          <a:noFill/>
        </p:spPr>
      </p:pic>
      <p:sp>
        <p:nvSpPr>
          <p:cNvPr id="30722" name="AutoShape 2" descr="data:image/jpeg;base64,/9j/4AAQSkZJRgABAQAAAQABAAD/2wCEAAkGBhQQDxUUERQSFRQRFRcSFBcXFRUWFRIXFBYXFhQUEhcXGyYeFxojGRcVHy8hIycpLCwsFSoxNTAqNSYrLCkBCQoKBQUFDQUFDSkYEhgpKSkpKSkpKSkpKSkpKSkpKSkpKSkpKSkpKSkpKSkpKSkpKSkpKSkpKSkpKSkpKSkpKf/AABEIAOEA4QMBIgACEQEDEQH/xAAcAAEAAQUBAQAAAAAAAAAAAAAABwECAwYIBQT/xABEEAABAwEEBwQHBgMGBwAAAAABAAIDEQQFITEGBxJBUWFxEyKBkRQjMkJygqFSYpKxwdEzQ/AXU3OisuE0Y3SDwtLi/8QAFAEBAAAAAAAAAAAAAAAAAAAAAP/EABQRAQAAAAAAAAAAAAAAAAAAAAD/2gAMAwEAAhEDEQA/AJxREQEREBERAREQEREBERAREQEREBERAREQEREBERAREQEREBERAREQEREBUJVVBWsnTqW02iSzxuLLPC4xkNNO1cw0c55GY2gQBlhVBLF5ac2GzkiW0wgjMNO24ciGVK8ObXBZACWR2qRoze2KjetXOC+LVxo9ZfQIpRFG+R7dpz3NDiCcQG19kAGmHBbqG4U3ZU3eSDw7m1o2G0vDBI6NzjQCVuwCeAdUtr1K21c46fXF6HeD2NFI5R20XANdg9g+F30cFKeqTSY2qxmGR1ZbMQ2pzdGf4ZPGlC35RxQb2iIgIiICIiAiIgIiICIiAiIgIiICIiAiIgIiICIiAuYNJLOY7famHNlol8i9zm/QhdPqC9b9zCO89top6VGHjg90fccB96gaee1xzD1tTN8VZJZ3H2DVvwuq4fXbHgpOXPGhl7Gy2+J9aB57J3iasr8wp8y6HY8OAIycKjxQaLrcuHt7D27RV9kPaczGcJR5d75VHWgWkfoNvjkJ9W/1UvDYfTvfKdl3yqfZoQ9pa4VDgWkbiDgQubr9uc2O1y2d2UTu596N2MZ/Dh1aUHUQKqox0S1rWeK7422p7+2i9VRrHOL2t9h1cvZoMTm0q21a69s7Nkskkjt20cfwRhxPmglBFDl7awL4hYJpYGQRFwaNqE5mpAO0/axpyXsaKa445QW24NicBUSNDix9PdLcS13mDy3hJaKPbx112SP+EyaU8aCNp8XGv+VeP/aVedr/AODsYAOTth8lPnOyz6IJaRQnDrYt9ltDo7U2N/Zu2ZGFoY4UzDXMwrTkRit4n1u2BsbXB8ji4A7DY3Fzaiuy4mjajLNBuiKN/wC3CzV/gWinH1dfLa/VevdmtewTkAyOiJ/vW7I/E0lo8Sg3FFZDM17Q5jg5rsQQQQRxBGBV6AiIgIiICIiAiIgIiICIiAo8123P2t3CZo71lka/5H9x/wBSw/KpDXyXtdzbTZ5IX+zMx0Z6OBFfCtUHLzvWjA0kzB+0RiD8QNOvXOfdA76FqsMb94AqOHEeDgQufTA6Nzo34Pic6Nw4FhIP5KSdT9/UmfA40Lu+PvB2fiHCvPa45hLVFFuum4cIrY0eyewl+Fx9W49HYfOpTovgv26G2uyywPHdlYW9KjAjmCg5ts8wZIxzwCxr2l4O9tcf65LozRe0sfZmGNrG0FCGgNFRvoFzjNZnRvfHIO/E50bxzaaE9Dn4qUNT+kOBgecW90V3j3D5YeCCRr9uZlss0kEo7sraV3tObXt5ggEdFzfbbG+CV8MopJC8xv6jeORFCORXUCifXPo1QstsYwwhnp19VIfE7J6jggxapLVBi18cZlqQXOa0urWrS0nEClMlLi5mua9DZp2yA4ZP6cfA/mV0TcV6C0QNeDjTFBoOuDRSrRbYhiwBloA3tyZL4eyeRH2VF1lka2RheKsDgXji3h0rSvKq6dmha9rmvAc14LXA4hwIoQeRC540x0Zdd9rdCamM9+Fx96MnAH7zT3T0rvQTborLBJZ29nHEMBUNYwA8zQYrDpBq+slsaaxtikp3ZIwGkHdtAYPHI+YUZ6t9KjZ5RE8933em8eCm6CYPaHNxBQQJd99Wu5bW+OpGw6kkRJ7OUZhw4VGIcMfqFO9x3zHbLOyaL2XitDm072uG4j/fetW1jaHemQ9tE0G0QNOwP71uZYRvIxLeeG9Rxq+01dYLTSQkwTGkoNSWHISgcRv4jmAgn9FbHIHAFpBBAIIxBBxBB3hXICIiAiIgIiICIiAiIgIiIOe9bF0ejXu9wFGWpgnHxezJ47Qr8y8C4by9GtcUtaAO2HfC+g+h2T4KVte1z7diitLR3rLIA7/Dlo0/5gzzUMObUU3Efmg6isdoEsbXj3hXx3/VZqLS9Vl++kWIBx77MD1b3XfUV8VuqCE9cNwdhbW2ho7lqGy7lKwYebf9K1K4r0NltLJQaCoa/oTgfA/mV0DpTozHeNmMEpc0EhzXNptMc01DhXBa3d+puxM/imabk52w3yZQ/VBuV1W4TwteN4x671ded2stMEkMoqyVpY4cnCmHP9lkstmbExrI2hrWijQMgAswQQ1DqStO2Wung2BgH0eXOG4llAAabq0UkaJaLC74BH2jpTvc4Uw3ANBNPMr3UQUXgaY6IR3lAGPdsPjdtRyAVLScHAioq0jMVGQO5e+iCM7t1KNa4OmtLzsmoETA3L7zi78lJFjsjYmNYzJooK4nqSsqqguCh/WvoX2MhtkDfVyH1wH8uRxwePuuOfB3xKXwsdqsrZY3RyNDmSNLHNOTgRQhBGeqXTelLFO7/p3HzMJP1b5cFK65s0o0ffd1sdESaNO3C/IuYT3HV+0CKHm3opp1eaXC8LKNs+vhoyUcfsyDk4A+IKDakREBERAREQERaTrL05NghEcJHpEwOyc+yZkZCONcB0J3UIeppPp5ZbvwleXSUqImd5+ORdjRo6kcqqOLy11WqQ7NmhjjrlXalk8Mh9CtY0R0dfelt2HPdTGWaQmrtmoqanNxJAx67lPFz6PwWNgZZ4mMAzIHfdzc84uPVBDlrv8Avtze0cba1udWwljQPlYMF813a1bwhIrMJQPdkY1wPKrQHfVT2tP0t1aWe3Ve31M5/mMAo8/81mTuuB5oPPsmn1lviyS2S0UglnjdGA4+rc5w7pjfx2qGhocN6hCzE0LXCjoyWPHBzTQg+K9zSPRW0WB+zaGUaTRsje9E/o7cfumhXjNjAJIzdieZ4nmg3bVTffYWwxk92Tvj6Nf9Nkqc1y7Y7YYZWSj+W4E/CcHfQk+C6SuK3iazsfWuFD4f7UQeiqKiqgqqq1VQXIqKqAiIgIiIKq4K1VQafrR0X9MsZkYKzWUGRlM3s/mR86gVHNo4qJtDdJTYLWyYVLD3ZQPejdStOYwcOYXRQK5102uT0K8ZogKMJ7WL/DlqQB0dtN+VB0ZBM17GuaQWvAc0jIgioI8FkUe6ndIe2srrO81dZiNniY312R8rqjoQpCQEREBERAXO+sy2mW9rRX+W5sTeQYwZeJJ8V0QoB1uXaYb1e73bQ1kreuzsOHmyvigzanr1bDbZmuzkjZTmGuftU8XN81NrJA4VBqFy3Z7Q6KRskZo9hqDuNc2u5FSlolrIbJRrzsv3tO/m07x0QSnVUqvjsV6MlGBxX11QY7VZmSsLJGtexwo5rgHNcOBBwKi7SzU7nJd55mB5w/7Tzl8LvMKU3O+poqFv2ifyag5iku2USOidHIJG4OYWkOb1G7rkph1V2qRlnEUwoR3RiDi3KtMiW0W3XpdUNpbsuZWnsuHdLejs/DELX7i0Sks87nutAcwmjY2R7JwdSsjiTu4UyQbelVgJO1nQVpnyrSn6qjXGoGIqcan8qjNB9NVVYGy4bsDStQATyV3bcss6mlOSDMqr52OxrxLt/ClMcqK8TYVoMcMxuQZlRYNrEngaYmm7LzWQzcsRniKDxQZEWEvJ5UFcxQ8PBV7Y0wGYqMRXyQZVVYoXEjHwWVBVRZruujCz2oD2SbPJ0f34yejg4fOpSXiaa3N6Zd08I9pzC6P/ABI+/H/maB4oId1b3z6LeURJoyU9g/pJQNJ6PDCuhVyjFJUAioyI4g/uF0xopfPplihm3vYNvk9vdePxAoPWREQEREBaFrf0b9JsXbNFX2Ylx4mN1O08qNd8pW+q17AQQQCCKEHEEHMFByY6rDjiOP7qtK/mCN3MEZLc9YGhTrBaCWgmzykmJ32d5jdzG7iPFaW+Atxb5bj+yDZ9HtOpbMQ2Ul7Pte834h73UYqWbg0xjnYCHBwORBXPzZK8jwX02G8JLO/aidsnePdd8Q/UYoOm2yh2yQa94Krh3jypTlgoq0V1jB5DJDsP4E4Gm9p3/mpGu+9Wy44VNPoKYIPvqSaDr0VMQaHhXDx/ZUDiCSKGtN9MlQcTmf6oEFj8/GuRIps03c1UOy3gOB30aPFZKpVBhbljhnmDk7pvWTaxrljUVrjhs40yO9Xgq4IMQfhTiSTQHDKhxz6Ku7MY7QyO85jBZgqNZQ1/rHNBZmcjia+GzRUaf/HjSoFCCvoRB87h/pLRgcSTX9VcDiPDChrVvDdQrMiCkbaAK5UVUBVqqIg5z0yuj0S8bREBRu32sfwTd8U6Eub8qkLUjfVWTWZx9kidnR1GyAdCGH5l8Wu66aOs9qAzrZpD1q+InxEg8Vp2hF9eiXhDKTRu12cnwSd1xPSod8qDpFERAREQEREHzXjdsdoidHMxr2PFC0/mOB5jEKG9M9VctmrJZtqaEYkZyxjmB7beYx4jeptRBybPZ6/1+SwbZHtZcf3XQGmWq+K2bUln2YZzicPVyH74Hsn7w8QVCt9XDLZZTHOxzHjcciPtNOThzCDzCAf6/JbDcGmstlIDy57OPvt/9h9eq1pzC3Ly3f7K5klf2QT5o7pnHaGAhwIO/wDdbNHKHCoK5kslsfC/bicWu38HfEN6kTRTWTUhk3cflie674T+hxQSyrgvgsN6NkAIIqdy+2qC4K4K0K4ILgrgrQrgguCIEQVVERAREQEREGv6e3N6Xds8YFX7HaR/HGdtlOpFPFc8Rv2gDuIr5rqYrm3Si6/RbfaIR7LZC+P4JO+ynSpb8qCfNAb79Lu6GQmr2t7KTjtx90k9QA75lsKh/UjfezLNZnHCQCZnxN7rwOrS0/IpgQEREBERAREQF5t+aPQW2Ls7QwOHunJzD9pjswf6K9JEEA6a6s5rDWRlZYM9sDvR8pWjL4hh0yWiSw0XXBFc1G+mmqNk+1LYg2OTMxZRv+D7B+nTNBBrZePn+6+sMDRVwBJxa04gcHOH5Dxyzz3hdL7M8tlYWyN9xw9n7zhvHAb88s/LMhBqca4mu9BsdxaYzWV3eLpGV3mr29Cfa8cVLGjem8doYCHA7uY5EbjyUEseCs9ltT4X7cTtlw8nDg4bwg6chlDhUGqyhRroNpyJhsuwe2ge0nLmOI4FSPBMHioQZQrgqBVCC4IiIKqiqrHygZkILkXm2q/WM31WuXtp2yMEue1o5kBBuMk7W5kLzrVf7GKKL01nh1REHP5+y3zOfgFq1u0ntM2b9gcGZ/iP6BBLd8aesjB2ntaOtFEF/wB8el2t8wBDS1sba4FwZXvU3YnDovPLampqTxJJPmUfIGipNEGyavJyy9rLs5mXZPMOY4O+lfJdHqAdS11m03l21PV2RhdXjJICxg8ts/Kp+QEREBERAREQEREBERB4mk2iNnvCPZmb3gO5I2gezod45HBQZpnq8nu9xLhtwk0bK0d3kHj3HcjhwJXRysmha9pa8BzXChBAIIOYIOYQcjGEgrIx+45/nzCmDTXVD7U1gHN0B+vYk/6T4HcomtFkIqKEOaaY4EEYEEIKWe0vieJIzR7MuDhva7kVNOgmlrbREDXk4HNpGYPRQk01/Vejo9fRsdoD6+rcQJOXB/hkeXRB0u01V4XhXNfTXQbZcO6Ac18N5aaMjB7wAHP9UG1PkAzIC+G030xm+qiy9taTMRGXSH7uX4jgtSvDTG0zZERjl3neZwHkgmC9NOGRgkua0DnT6rR711otNRFtSHiMG/iOHko+kq81eXPPFxLvKuSqg9y26VWi04bQjPBuJeOG0cneGPXPwnNqauJc7i4lx+uSxPtbRvr0VXWp0uQo/wA9v/6/PrmGQupmsEltaMsen7r5jGTmSequESA+1OOWHRLNYXzSNYwOe+Rwa1oxLicAAtluHV1bbZQxQODD/Mk9WynEF2Lh8IKmbQLVjFdvrHkS2kim3SjYwc2xA4jgXHE8skHpaAaItuyxMiwMjvWTOHvPIFQOQADR0rvWyIiAiIgIiICIiAiIgIiICIiAo41n6AiZjrVZ2+tYKysA/itGbgPtgeY5gVkdEHJloZsna3HP9CrSFvmtfQ/0ScyRNpDaCXNplHJm9nIH2h4jco8hkpgUHp2S+J4mbEcrg3IAgO2eTSV8sznSGsjnPP3jXyGQVQyu8LBJKQaAIMwCsfOBv8lgIc7MqrYEB1qJyFOqxlpdmSV6F33TJO/YhjfI7gxpcfGmXit7uLUpapqG0OZZ28P4kn4WnZHi7wQRq2FevcuitpthpZoZJN20BRg6vNGjzU7XFqosNloTH27x701HCvJmDfoVuEcYaAGgADAACgA4ADJBD9z6jnyUdbZgw+82LvOd8T3CgdxIBr9TIFxav7FYqGKBheP5j/WP6gu9n5aLYkQEREBERAREQEREBERAREQEREBERAREQeZpFcMdusz4JcnjAjNjh7L28wfMYb1zrpNohNYJiyZtAT3Hj2JBxYf0zC6dWG1WNkrCyVjXtObXNDmnqCg5XZHRWCzlzg1oLnHIAEk9AMSuiZdWd3ONTZmjk18rR5NeAvXurR6z2UUs8McfEtaNo9XZnxKCDrj1TW600LmCBh96U0d4RjvedFINx6l7JDQzufaHDce5H+FpqfFxUgog+exXfHAzYhjZG0e6xoaPIL6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57224" y="6030294"/>
            <a:ext cx="150019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Volver</a:t>
            </a:r>
            <a:endParaRPr lang="es-P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2532095" y="5948595"/>
            <a:ext cx="1761722" cy="653203"/>
          </a:xfrm>
          <a:prstGeom prst="wedgeRoundRectCallout">
            <a:avLst>
              <a:gd name="adj1" fmla="val -68916"/>
              <a:gd name="adj2" fmla="val 997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volver a la página anterior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36"/>
            <a:ext cx="9144000" cy="680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285860"/>
            <a:ext cx="6482589" cy="32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rectangular"/>
          <p:cNvSpPr/>
          <p:nvPr/>
        </p:nvSpPr>
        <p:spPr bwMode="auto">
          <a:xfrm>
            <a:off x="2389220" y="4643446"/>
            <a:ext cx="6326184" cy="1428760"/>
          </a:xfrm>
          <a:prstGeom prst="wedgeRectCallout">
            <a:avLst>
              <a:gd name="adj1" fmla="val -39138"/>
              <a:gd name="adj2" fmla="val -10953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91484" y="3276917"/>
            <a:ext cx="15716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Diferencias en lo Declarado</a:t>
            </a:r>
            <a:endParaRPr lang="es-PE" sz="9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589182" y="3546150"/>
            <a:ext cx="15716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Omisos a la Declaración</a:t>
            </a:r>
            <a:endParaRPr lang="es-PE" sz="9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589182" y="3833672"/>
            <a:ext cx="15716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Sanciones Administrativas</a:t>
            </a:r>
            <a:endParaRPr lang="es-PE" sz="9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254" y="4691293"/>
            <a:ext cx="6272150" cy="125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Llamada rectangular redondeada"/>
          <p:cNvSpPr/>
          <p:nvPr/>
        </p:nvSpPr>
        <p:spPr>
          <a:xfrm>
            <a:off x="6377302" y="5866407"/>
            <a:ext cx="2001957" cy="756402"/>
          </a:xfrm>
          <a:prstGeom prst="wedgeRoundRectCallout">
            <a:avLst>
              <a:gd name="adj1" fmla="val 1863"/>
              <a:gd name="adj2" fmla="val -11655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ver el detalle de la inconsistencia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5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481013"/>
            <a:ext cx="90582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6654180" y="3153726"/>
            <a:ext cx="642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u="sng" dirty="0" smtClean="0">
                <a:solidFill>
                  <a:srgbClr val="0070C0"/>
                </a:solidFill>
              </a:rPr>
              <a:t>945.00</a:t>
            </a:r>
            <a:endParaRPr lang="es-PE" sz="1100" b="1" u="sng" dirty="0">
              <a:solidFill>
                <a:srgbClr val="0070C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6582742" y="3368041"/>
            <a:ext cx="7143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u="sng" dirty="0" smtClean="0">
                <a:solidFill>
                  <a:srgbClr val="0070C0"/>
                </a:solidFill>
              </a:rPr>
              <a:t>1.900,16</a:t>
            </a:r>
            <a:endParaRPr lang="es-PE" sz="1100" b="1" u="sng" dirty="0">
              <a:solidFill>
                <a:srgbClr val="0070C0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4857752" y="3214686"/>
            <a:ext cx="1612594" cy="714380"/>
          </a:xfrm>
          <a:prstGeom prst="wedgeRoundRectCallout">
            <a:avLst>
              <a:gd name="adj1" fmla="val 68910"/>
              <a:gd name="adj2" fmla="val -3215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inconsistencia de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Base Imponible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63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5960" y="4000504"/>
            <a:ext cx="6758006" cy="1143000"/>
          </a:xfrm>
        </p:spPr>
        <p:txBody>
          <a:bodyPr/>
          <a:lstStyle/>
          <a:p>
            <a:pPr algn="r"/>
            <a:r>
              <a:rPr lang="es-PE" dirty="0" smtClean="0">
                <a:solidFill>
                  <a:schemeClr val="bg1">
                    <a:lumMod val="85000"/>
                  </a:schemeClr>
                </a:solidFill>
              </a:rPr>
              <a:t>2. Acciones Inductivas</a:t>
            </a:r>
            <a:endParaRPr lang="es-P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071670" y="3214686"/>
            <a:ext cx="6643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Acciones de Fiscalización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885960" y="4786322"/>
            <a:ext cx="6758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Centro de Control Virtual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895350"/>
            <a:ext cx="8220104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12 Grupo"/>
          <p:cNvGrpSpPr/>
          <p:nvPr/>
        </p:nvGrpSpPr>
        <p:grpSpPr>
          <a:xfrm>
            <a:off x="7850000" y="4153366"/>
            <a:ext cx="722528" cy="545703"/>
            <a:chOff x="7371812" y="4229566"/>
            <a:chExt cx="715398" cy="545703"/>
          </a:xfrm>
        </p:grpSpPr>
        <p:sp>
          <p:nvSpPr>
            <p:cNvPr id="5" name="4 CuadroTexto">
              <a:hlinkClick r:id="rId3" action="ppaction://hlinksldjump"/>
            </p:cNvPr>
            <p:cNvSpPr txBox="1"/>
            <p:nvPr/>
          </p:nvSpPr>
          <p:spPr>
            <a:xfrm>
              <a:off x="7371812" y="4229566"/>
              <a:ext cx="7143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000" b="1" u="sng" dirty="0" smtClean="0">
                  <a:solidFill>
                    <a:srgbClr val="0070C0"/>
                  </a:solidFill>
                </a:rPr>
                <a:t>801,00</a:t>
              </a:r>
              <a:endParaRPr lang="es-PE" sz="1000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6" name="5 CuadroTexto">
              <a:hlinkClick r:id="rId4" action="ppaction://hlinksldjump"/>
            </p:cNvPr>
            <p:cNvSpPr txBox="1"/>
            <p:nvPr/>
          </p:nvSpPr>
          <p:spPr>
            <a:xfrm>
              <a:off x="7372830" y="4529048"/>
              <a:ext cx="7143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000" b="1" u="sng" dirty="0" smtClean="0">
                  <a:solidFill>
                    <a:srgbClr val="0070C0"/>
                  </a:solidFill>
                </a:rPr>
                <a:t>144,00</a:t>
              </a:r>
              <a:endParaRPr lang="es-PE" sz="1000" b="1" u="sng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9 Llamada rectangular redondeada"/>
          <p:cNvSpPr/>
          <p:nvPr/>
        </p:nvSpPr>
        <p:spPr>
          <a:xfrm>
            <a:off x="5929322" y="4214818"/>
            <a:ext cx="1714512" cy="714380"/>
          </a:xfrm>
          <a:prstGeom prst="wedgeRoundRectCallout">
            <a:avLst>
              <a:gd name="adj1" fmla="val 68910"/>
              <a:gd name="adj2" fmla="val -3215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detalle de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Ventas No Declaradas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16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394" t="24414" r="16504" b="9179"/>
          <a:stretch>
            <a:fillRect/>
          </a:stretch>
        </p:blipFill>
        <p:spPr bwMode="auto">
          <a:xfrm>
            <a:off x="-30480" y="357166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313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895350"/>
            <a:ext cx="8153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2 Grupo"/>
          <p:cNvGrpSpPr/>
          <p:nvPr/>
        </p:nvGrpSpPr>
        <p:grpSpPr>
          <a:xfrm>
            <a:off x="7850000" y="4153366"/>
            <a:ext cx="715398" cy="545703"/>
            <a:chOff x="7371812" y="4229566"/>
            <a:chExt cx="715398" cy="545703"/>
          </a:xfrm>
        </p:grpSpPr>
        <p:sp>
          <p:nvSpPr>
            <p:cNvPr id="5" name="4 CuadroTexto">
              <a:hlinkClick r:id="rId3" action="ppaction://hlinksldjump"/>
            </p:cNvPr>
            <p:cNvSpPr txBox="1"/>
            <p:nvPr/>
          </p:nvSpPr>
          <p:spPr>
            <a:xfrm>
              <a:off x="7371812" y="4229566"/>
              <a:ext cx="7143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000" b="1" u="sng" dirty="0" smtClean="0">
                  <a:solidFill>
                    <a:srgbClr val="0070C0"/>
                  </a:solidFill>
                </a:rPr>
                <a:t>801,00</a:t>
              </a:r>
              <a:endParaRPr lang="es-PE" sz="1000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6" name="5 CuadroTexto">
              <a:hlinkClick r:id="rId4" action="ppaction://hlinksldjump"/>
            </p:cNvPr>
            <p:cNvSpPr txBox="1"/>
            <p:nvPr/>
          </p:nvSpPr>
          <p:spPr>
            <a:xfrm>
              <a:off x="7372830" y="4529048"/>
              <a:ext cx="7143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000" b="1" u="sng" dirty="0" smtClean="0">
                  <a:solidFill>
                    <a:srgbClr val="0070C0"/>
                  </a:solidFill>
                </a:rPr>
                <a:t>144,00</a:t>
              </a:r>
              <a:endParaRPr lang="es-PE" sz="1000" b="1" u="sng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9 Llamada rectangular redondeada"/>
          <p:cNvSpPr/>
          <p:nvPr/>
        </p:nvSpPr>
        <p:spPr>
          <a:xfrm>
            <a:off x="5929322" y="4214818"/>
            <a:ext cx="1714512" cy="714380"/>
          </a:xfrm>
          <a:prstGeom prst="wedgeRoundRectCallout">
            <a:avLst>
              <a:gd name="adj1" fmla="val 65354"/>
              <a:gd name="adj2" fmla="val 197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detalle de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Ventas No Registradas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66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929" t="24414" r="10644" b="12109"/>
          <a:stretch>
            <a:fillRect/>
          </a:stretch>
        </p:blipFill>
        <p:spPr bwMode="auto">
          <a:xfrm>
            <a:off x="0" y="428604"/>
            <a:ext cx="914400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362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481013"/>
            <a:ext cx="90582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6654180" y="3153726"/>
            <a:ext cx="6429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u="sng" dirty="0" smtClean="0">
                <a:solidFill>
                  <a:srgbClr val="0070C0"/>
                </a:solidFill>
              </a:rPr>
              <a:t>945.00</a:t>
            </a:r>
            <a:endParaRPr lang="es-PE" sz="1100" b="1" u="sng" dirty="0">
              <a:solidFill>
                <a:srgbClr val="0070C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6582742" y="3368041"/>
            <a:ext cx="7143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u="sng" dirty="0" smtClean="0">
                <a:solidFill>
                  <a:srgbClr val="0070C0"/>
                </a:solidFill>
              </a:rPr>
              <a:t>1.900,16</a:t>
            </a:r>
            <a:endParaRPr lang="es-PE" sz="1100" b="1" u="sng" dirty="0">
              <a:solidFill>
                <a:srgbClr val="0070C0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4643438" y="3429000"/>
            <a:ext cx="1612594" cy="714380"/>
          </a:xfrm>
          <a:prstGeom prst="wedgeRoundRectCallout">
            <a:avLst>
              <a:gd name="adj1" fmla="val 77415"/>
              <a:gd name="adj2" fmla="val -3002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inconsistencia de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Crédito Fiscal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96272"/>
            <a:ext cx="8820150" cy="48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001024" y="3970024"/>
            <a:ext cx="857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u="sng" dirty="0" smtClean="0">
                <a:solidFill>
                  <a:srgbClr val="0070C0"/>
                </a:solidFill>
              </a:rPr>
              <a:t>1.504,16</a:t>
            </a:r>
            <a:endParaRPr lang="es-PE" sz="1200" b="1" u="sng" dirty="0">
              <a:solidFill>
                <a:srgbClr val="0070C0"/>
              </a:solidFill>
            </a:endParaRPr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8107704" y="4225296"/>
            <a:ext cx="8153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u="sng" dirty="0" smtClean="0">
                <a:solidFill>
                  <a:srgbClr val="0070C0"/>
                </a:solidFill>
              </a:rPr>
              <a:t>396,00</a:t>
            </a:r>
            <a:endParaRPr lang="es-PE" sz="1200" b="1" u="sng" dirty="0">
              <a:solidFill>
                <a:srgbClr val="0070C0"/>
              </a:solidFill>
            </a:endParaRPr>
          </a:p>
        </p:txBody>
      </p:sp>
      <p:sp>
        <p:nvSpPr>
          <p:cNvPr id="13" name="12 Llamada rectangular redondeada"/>
          <p:cNvSpPr/>
          <p:nvPr/>
        </p:nvSpPr>
        <p:spPr>
          <a:xfrm>
            <a:off x="6000760" y="4000504"/>
            <a:ext cx="1612594" cy="714380"/>
          </a:xfrm>
          <a:prstGeom prst="wedgeRoundRectCallout">
            <a:avLst>
              <a:gd name="adj1" fmla="val 77415"/>
              <a:gd name="adj2" fmla="val -3002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detalle de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Importaciones que no existen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31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662" t="24414" r="43603" b="16015"/>
          <a:stretch>
            <a:fillRect/>
          </a:stretch>
        </p:blipFill>
        <p:spPr bwMode="auto">
          <a:xfrm>
            <a:off x="1071538" y="642918"/>
            <a:ext cx="7215238" cy="54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7893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96272"/>
            <a:ext cx="8820150" cy="48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001024" y="3970024"/>
            <a:ext cx="857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u="sng" dirty="0" smtClean="0">
                <a:solidFill>
                  <a:srgbClr val="0070C0"/>
                </a:solidFill>
              </a:rPr>
              <a:t>1.504,16</a:t>
            </a:r>
            <a:endParaRPr lang="es-PE" sz="1200" b="1" u="sng" dirty="0">
              <a:solidFill>
                <a:srgbClr val="0070C0"/>
              </a:solidFill>
            </a:endParaRPr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8107704" y="4225296"/>
            <a:ext cx="8153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u="sng" dirty="0" smtClean="0">
                <a:solidFill>
                  <a:srgbClr val="0070C0"/>
                </a:solidFill>
              </a:rPr>
              <a:t>396,00</a:t>
            </a:r>
            <a:endParaRPr lang="es-PE" sz="1200" b="1" u="sng" dirty="0">
              <a:solidFill>
                <a:srgbClr val="0070C0"/>
              </a:solidFill>
            </a:endParaRPr>
          </a:p>
        </p:txBody>
      </p:sp>
      <p:sp>
        <p:nvSpPr>
          <p:cNvPr id="13" name="12 Llamada rectangular redondeada"/>
          <p:cNvSpPr/>
          <p:nvPr/>
        </p:nvSpPr>
        <p:spPr>
          <a:xfrm>
            <a:off x="6000760" y="4000504"/>
            <a:ext cx="1612594" cy="785818"/>
          </a:xfrm>
          <a:prstGeom prst="wedgeRoundRectCallout">
            <a:avLst>
              <a:gd name="adj1" fmla="val 82140"/>
              <a:gd name="adj2" fmla="val 4112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detalle de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Crédito fiscal que no reúne requisitos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00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2197" t="23437" r="26025" b="12109"/>
          <a:stretch>
            <a:fillRect/>
          </a:stretch>
        </p:blipFill>
        <p:spPr bwMode="auto">
          <a:xfrm>
            <a:off x="428596" y="571480"/>
            <a:ext cx="8118719" cy="57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470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7716"/>
            <a:ext cx="7715304" cy="5000660"/>
          </a:xfrm>
          <a:prstGeom prst="rect">
            <a:avLst/>
          </a:prstGeom>
          <a:noFill/>
        </p:spPr>
      </p:pic>
      <p:sp>
        <p:nvSpPr>
          <p:cNvPr id="30722" name="AutoShape 2" descr="data:image/jpeg;base64,/9j/4AAQSkZJRgABAQAAAQABAAD/2wCEAAkGBhQQDxUUERQSFRQRFRcSFBcXFRUWFRIXFBYXFhQUEhcXGyYeFxojGRcVHy8hIycpLCwsFSoxNTAqNSYrLCkBCQoKBQUFDQUFDSkYEhgpKSkpKSkpKSkpKSkpKSkpKSkpKSkpKSkpKSkpKSkpKSkpKSkpKSkpKSkpKSkpKSkpKf/AABEIAOEA4QMBIgACEQEDEQH/xAAcAAEAAQUBAQAAAAAAAAAAAAAABwECAwYIBQT/xABEEAABAwEEBwQHBgMGBwAAAAABAAIDEQQFITEGBxJBUWFxEyKBkRQjMkJygqFSYpKxwdEzQ/AXU3OisuE0Y3SDwtLi/8QAFAEBAAAAAAAAAAAAAAAAAAAAAP/EABQRAQAAAAAAAAAAAAAAAAAAAAD/2gAMAwEAAhEDEQA/AJxREQEREBERAREQEREBERAREQEREBERAREQEREBERAREQEREBERAREQEREBUJVVBWsnTqW02iSzxuLLPC4xkNNO1cw0c55GY2gQBlhVBLF5ac2GzkiW0wgjMNO24ciGVK8ObXBZACWR2qRoze2KjetXOC+LVxo9ZfQIpRFG+R7dpz3NDiCcQG19kAGmHBbqG4U3ZU3eSDw7m1o2G0vDBI6NzjQCVuwCeAdUtr1K21c46fXF6HeD2NFI5R20XANdg9g+F30cFKeqTSY2qxmGR1ZbMQ2pzdGf4ZPGlC35RxQb2iIgIiICIiAiIgIiICIiAiIgIiICIiAiIgIiICIiAuYNJLOY7famHNlol8i9zm/QhdPqC9b9zCO89top6VGHjg90fccB96gaee1xzD1tTN8VZJZ3H2DVvwuq4fXbHgpOXPGhl7Gy2+J9aB57J3iasr8wp8y6HY8OAIycKjxQaLrcuHt7D27RV9kPaczGcJR5d75VHWgWkfoNvjkJ9W/1UvDYfTvfKdl3yqfZoQ9pa4VDgWkbiDgQubr9uc2O1y2d2UTu596N2MZ/Dh1aUHUQKqox0S1rWeK7422p7+2i9VRrHOL2t9h1cvZoMTm0q21a69s7Nkskkjt20cfwRhxPmglBFDl7awL4hYJpYGQRFwaNqE5mpAO0/axpyXsaKa445QW24NicBUSNDix9PdLcS13mDy3hJaKPbx112SP+EyaU8aCNp8XGv+VeP/aVedr/AODsYAOTth8lPnOyz6IJaRQnDrYt9ltDo7U2N/Zu2ZGFoY4UzDXMwrTkRit4n1u2BsbXB8ji4A7DY3Fzaiuy4mjajLNBuiKN/wC3CzV/gWinH1dfLa/VevdmtewTkAyOiJ/vW7I/E0lo8Sg3FFZDM17Q5jg5rsQQQQRxBGBV6AiIgIiICIiAiIgIiICIiAo8123P2t3CZo71lka/5H9x/wBSw/KpDXyXtdzbTZ5IX+zMx0Z6OBFfCtUHLzvWjA0kzB+0RiD8QNOvXOfdA76FqsMb94AqOHEeDgQufTA6Nzo34Pic6Nw4FhIP5KSdT9/UmfA40Lu+PvB2fiHCvPa45hLVFFuum4cIrY0eyewl+Fx9W49HYfOpTovgv26G2uyywPHdlYW9KjAjmCg5ts8wZIxzwCxr2l4O9tcf65LozRe0sfZmGNrG0FCGgNFRvoFzjNZnRvfHIO/E50bxzaaE9Dn4qUNT+kOBgecW90V3j3D5YeCCRr9uZlss0kEo7sraV3tObXt5ggEdFzfbbG+CV8MopJC8xv6jeORFCORXUCifXPo1QstsYwwhnp19VIfE7J6jggxapLVBi18cZlqQXOa0urWrS0nEClMlLi5mua9DZp2yA4ZP6cfA/mV0TcV6C0QNeDjTFBoOuDRSrRbYhiwBloA3tyZL4eyeRH2VF1lka2RheKsDgXji3h0rSvKq6dmha9rmvAc14LXA4hwIoQeRC540x0Zdd9rdCamM9+Fx96MnAH7zT3T0rvQTborLBJZ29nHEMBUNYwA8zQYrDpBq+slsaaxtikp3ZIwGkHdtAYPHI+YUZ6t9KjZ5RE8933em8eCm6CYPaHNxBQQJd99Wu5bW+OpGw6kkRJ7OUZhw4VGIcMfqFO9x3zHbLOyaL2XitDm072uG4j/fetW1jaHemQ9tE0G0QNOwP71uZYRvIxLeeG9Rxq+01dYLTSQkwTGkoNSWHISgcRv4jmAgn9FbHIHAFpBBAIIxBBxBB3hXICIiAiIgIiICIiAiIgIiIOe9bF0ejXu9wFGWpgnHxezJ47Qr8y8C4by9GtcUtaAO2HfC+g+h2T4KVte1z7diitLR3rLIA7/Dlo0/5gzzUMObUU3Efmg6isdoEsbXj3hXx3/VZqLS9Vl++kWIBx77MD1b3XfUV8VuqCE9cNwdhbW2ho7lqGy7lKwYebf9K1K4r0NltLJQaCoa/oTgfA/mV0DpTozHeNmMEpc0EhzXNptMc01DhXBa3d+puxM/imabk52w3yZQ/VBuV1W4TwteN4x671ded2stMEkMoqyVpY4cnCmHP9lkstmbExrI2hrWijQMgAswQQ1DqStO2Wung2BgH0eXOG4llAAabq0UkaJaLC74BH2jpTvc4Uw3ANBNPMr3UQUXgaY6IR3lAGPdsPjdtRyAVLScHAioq0jMVGQO5e+iCM7t1KNa4OmtLzsmoETA3L7zi78lJFjsjYmNYzJooK4nqSsqqguCh/WvoX2MhtkDfVyH1wH8uRxwePuuOfB3xKXwsdqsrZY3RyNDmSNLHNOTgRQhBGeqXTelLFO7/p3HzMJP1b5cFK65s0o0ffd1sdESaNO3C/IuYT3HV+0CKHm3opp1eaXC8LKNs+vhoyUcfsyDk4A+IKDakREBERAREQERaTrL05NghEcJHpEwOyc+yZkZCONcB0J3UIeppPp5ZbvwleXSUqImd5+ORdjRo6kcqqOLy11WqQ7NmhjjrlXalk8Mh9CtY0R0dfelt2HPdTGWaQmrtmoqanNxJAx67lPFz6PwWNgZZ4mMAzIHfdzc84uPVBDlrv8Avtze0cba1udWwljQPlYMF813a1bwhIrMJQPdkY1wPKrQHfVT2tP0t1aWe3Ve31M5/mMAo8/81mTuuB5oPPsmn1lviyS2S0UglnjdGA4+rc5w7pjfx2qGhocN6hCzE0LXCjoyWPHBzTQg+K9zSPRW0WB+zaGUaTRsje9E/o7cfumhXjNjAJIzdieZ4nmg3bVTffYWwxk92Tvj6Nf9Nkqc1y7Y7YYZWSj+W4E/CcHfQk+C6SuK3iazsfWuFD4f7UQeiqKiqgqqq1VQXIqKqAiIgIiIKq4K1VQafrR0X9MsZkYKzWUGRlM3s/mR86gVHNo4qJtDdJTYLWyYVLD3ZQPejdStOYwcOYXRQK5102uT0K8ZogKMJ7WL/DlqQB0dtN+VB0ZBM17GuaQWvAc0jIgioI8FkUe6ndIe2srrO81dZiNniY312R8rqjoQpCQEREBERAXO+sy2mW9rRX+W5sTeQYwZeJJ8V0QoB1uXaYb1e73bQ1kreuzsOHmyvigzanr1bDbZmuzkjZTmGuftU8XN81NrJA4VBqFy3Z7Q6KRskZo9hqDuNc2u5FSlolrIbJRrzsv3tO/m07x0QSnVUqvjsV6MlGBxX11QY7VZmSsLJGtexwo5rgHNcOBBwKi7SzU7nJd55mB5w/7Tzl8LvMKU3O+poqFv2ifyag5iku2USOidHIJG4OYWkOb1G7rkph1V2qRlnEUwoR3RiDi3KtMiW0W3XpdUNpbsuZWnsuHdLejs/DELX7i0Sks87nutAcwmjY2R7JwdSsjiTu4UyQbelVgJO1nQVpnyrSn6qjXGoGIqcan8qjNB9NVVYGy4bsDStQATyV3bcss6mlOSDMqr52OxrxLt/ClMcqK8TYVoMcMxuQZlRYNrEngaYmm7LzWQzcsRniKDxQZEWEvJ5UFcxQ8PBV7Y0wGYqMRXyQZVVYoXEjHwWVBVRZruujCz2oD2SbPJ0f34yejg4fOpSXiaa3N6Zd08I9pzC6P/ABI+/H/maB4oId1b3z6LeURJoyU9g/pJQNJ6PDCuhVyjFJUAioyI4g/uF0xopfPplihm3vYNvk9vdePxAoPWREQEREBaFrf0b9JsXbNFX2Ylx4mN1O08qNd8pW+q17AQQQCCKEHEEHMFByY6rDjiOP7qtK/mCN3MEZLc9YGhTrBaCWgmzykmJ32d5jdzG7iPFaW+Atxb5bj+yDZ9HtOpbMQ2Ul7Pte834h73UYqWbg0xjnYCHBwORBXPzZK8jwX02G8JLO/aidsnePdd8Q/UYoOm2yh2yQa94Krh3jypTlgoq0V1jB5DJDsP4E4Gm9p3/mpGu+9Wy44VNPoKYIPvqSaDr0VMQaHhXDx/ZUDiCSKGtN9MlQcTmf6oEFj8/GuRIps03c1UOy3gOB30aPFZKpVBhbljhnmDk7pvWTaxrljUVrjhs40yO9Xgq4IMQfhTiSTQHDKhxz6Ku7MY7QyO85jBZgqNZQ1/rHNBZmcjia+GzRUaf/HjSoFCCvoRB87h/pLRgcSTX9VcDiPDChrVvDdQrMiCkbaAK5UVUBVqqIg5z0yuj0S8bREBRu32sfwTd8U6Eub8qkLUjfVWTWZx9kidnR1GyAdCGH5l8Wu66aOs9qAzrZpD1q+InxEg8Vp2hF9eiXhDKTRu12cnwSd1xPSod8qDpFERAREQEREHzXjdsdoidHMxr2PFC0/mOB5jEKG9M9VctmrJZtqaEYkZyxjmB7beYx4jeptRBybPZ6/1+SwbZHtZcf3XQGmWq+K2bUln2YZzicPVyH74Hsn7w8QVCt9XDLZZTHOxzHjcciPtNOThzCDzCAf6/JbDcGmstlIDy57OPvt/9h9eq1pzC3Ly3f7K5klf2QT5o7pnHaGAhwIO/wDdbNHKHCoK5kslsfC/bicWu38HfEN6kTRTWTUhk3cflie674T+hxQSyrgvgsN6NkAIIqdy+2qC4K4K0K4ILgrgrQrgguCIEQVVERAREQEREGv6e3N6Xds8YFX7HaR/HGdtlOpFPFc8Rv2gDuIr5rqYrm3Si6/RbfaIR7LZC+P4JO+ynSpb8qCfNAb79Lu6GQmr2t7KTjtx90k9QA75lsKh/UjfezLNZnHCQCZnxN7rwOrS0/IpgQEREBERAREQF5t+aPQW2Ls7QwOHunJzD9pjswf6K9JEEA6a6s5rDWRlZYM9sDvR8pWjL4hh0yWiSw0XXBFc1G+mmqNk+1LYg2OTMxZRv+D7B+nTNBBrZePn+6+sMDRVwBJxa04gcHOH5Dxyzz3hdL7M8tlYWyN9xw9n7zhvHAb88s/LMhBqca4mu9BsdxaYzWV3eLpGV3mr29Cfa8cVLGjem8doYCHA7uY5EbjyUEseCs9ltT4X7cTtlw8nDg4bwg6chlDhUGqyhRroNpyJhsuwe2ge0nLmOI4FSPBMHioQZQrgqBVCC4IiIKqiqrHygZkILkXm2q/WM31WuXtp2yMEue1o5kBBuMk7W5kLzrVf7GKKL01nh1REHP5+y3zOfgFq1u0ntM2b9gcGZ/iP6BBLd8aesjB2ntaOtFEF/wB8el2t8wBDS1sba4FwZXvU3YnDovPLampqTxJJPmUfIGipNEGyavJyy9rLs5mXZPMOY4O+lfJdHqAdS11m03l21PV2RhdXjJICxg8ts/Kp+QEREBERAREQEREBERB4mk2iNnvCPZmb3gO5I2gezod45HBQZpnq8nu9xLhtwk0bK0d3kHj3HcjhwJXRysmha9pa8BzXChBAIIOYIOYQcjGEgrIx+45/nzCmDTXVD7U1gHN0B+vYk/6T4HcomtFkIqKEOaaY4EEYEEIKWe0vieJIzR7MuDhva7kVNOgmlrbREDXk4HNpGYPRQk01/Vejo9fRsdoD6+rcQJOXB/hkeXRB0u01V4XhXNfTXQbZcO6Ac18N5aaMjB7wAHP9UG1PkAzIC+G030xm+qiy9taTMRGXSH7uX4jgtSvDTG0zZERjl3neZwHkgmC9NOGRgkua0DnT6rR711otNRFtSHiMG/iOHko+kq81eXPPFxLvKuSqg9y26VWi04bQjPBuJeOG0cneGPXPwnNqauJc7i4lx+uSxPtbRvr0VXWp0uQo/wA9v/6/PrmGQupmsEltaMsen7r5jGTmSequESA+1OOWHRLNYXzSNYwOe+Rwa1oxLicAAtluHV1bbZQxQODD/Mk9WynEF2Lh8IKmbQLVjFdvrHkS2kim3SjYwc2xA4jgXHE8skHpaAaItuyxMiwMjvWTOHvPIFQOQADR0rvWyIiAiIgIiICIiAiIgIiICIiAo41n6AiZjrVZ2+tYKysA/itGbgPtgeY5gVkdEHJloZsna3HP9CrSFvmtfQ/0ScyRNpDaCXNplHJm9nIH2h4jco8hkpgUHp2S+J4mbEcrg3IAgO2eTSV8sznSGsjnPP3jXyGQVQyu8LBJKQaAIMwCsfOBv8lgIc7MqrYEB1qJyFOqxlpdmSV6F33TJO/YhjfI7gxpcfGmXit7uLUpapqG0OZZ28P4kn4WnZHi7wQRq2FevcuitpthpZoZJN20BRg6vNGjzU7XFqosNloTH27x701HCvJmDfoVuEcYaAGgADAACgA4ADJBD9z6jnyUdbZgw+82LvOd8T3CgdxIBr9TIFxav7FYqGKBheP5j/WP6gu9n5aLYkQEREBERAREQEREBERAREQEREBERAREQeZpFcMdusz4JcnjAjNjh7L28wfMYb1zrpNohNYJiyZtAT3Hj2JBxYf0zC6dWG1WNkrCyVjXtObXNDmnqCg5XZHRWCzlzg1oLnHIAEk9AMSuiZdWd3ONTZmjk18rR5NeAvXurR6z2UUs8McfEtaNo9XZnxKCDrj1TW600LmCBh96U0d4RjvedFINx6l7JDQzufaHDce5H+FpqfFxUgog+exXfHAzYhjZG0e6xoaPIL6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857224" y="5999814"/>
            <a:ext cx="150019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Volver</a:t>
            </a:r>
            <a:endParaRPr lang="es-P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2786050" y="5928376"/>
            <a:ext cx="1571636" cy="642942"/>
          </a:xfrm>
          <a:prstGeom prst="wedgeRoundRectCallout">
            <a:avLst>
              <a:gd name="adj1" fmla="val -68916"/>
              <a:gd name="adj2" fmla="val 997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para volver a la página anterior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" y="8870"/>
            <a:ext cx="9180315" cy="68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012" y="5083143"/>
            <a:ext cx="6280574" cy="1379909"/>
          </a:xfrm>
          <a:prstGeom prst="rect">
            <a:avLst/>
          </a:prstGeom>
          <a:noFill/>
        </p:spPr>
      </p:pic>
      <p:pic>
        <p:nvPicPr>
          <p:cNvPr id="16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9118" y="6031917"/>
            <a:ext cx="2227652" cy="3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Elipse"/>
          <p:cNvSpPr/>
          <p:nvPr/>
        </p:nvSpPr>
        <p:spPr bwMode="auto">
          <a:xfrm>
            <a:off x="4087174" y="5949332"/>
            <a:ext cx="2514617" cy="47771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17 Llamada rectangular redondeada"/>
          <p:cNvSpPr/>
          <p:nvPr/>
        </p:nvSpPr>
        <p:spPr>
          <a:xfrm>
            <a:off x="3771895" y="5303381"/>
            <a:ext cx="2528543" cy="545850"/>
          </a:xfrm>
          <a:prstGeom prst="wedgeRoundRectCallout">
            <a:avLst>
              <a:gd name="adj1" fmla="val -5962"/>
              <a:gd name="adj2" fmla="val 7765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Sustente las inconsistencias detectadas ,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Hacer clic aquí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7418" y="1286814"/>
            <a:ext cx="64940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rectangular"/>
          <p:cNvSpPr/>
          <p:nvPr/>
        </p:nvSpPr>
        <p:spPr bwMode="auto">
          <a:xfrm>
            <a:off x="2414574" y="4857760"/>
            <a:ext cx="6443706" cy="1643074"/>
          </a:xfrm>
          <a:prstGeom prst="wedgeRectCallout">
            <a:avLst>
              <a:gd name="adj1" fmla="val -37998"/>
              <a:gd name="adj2" fmla="val -13286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47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Estrategias según actitud de los contribuyentes </a:t>
            </a:r>
            <a:endParaRPr lang="es-PE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0822"/>
          <a:stretch>
            <a:fillRect/>
          </a:stretch>
        </p:blipFill>
        <p:spPr bwMode="auto">
          <a:xfrm>
            <a:off x="500034" y="2071679"/>
            <a:ext cx="80724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roceso alternativo"/>
          <p:cNvSpPr/>
          <p:nvPr/>
        </p:nvSpPr>
        <p:spPr>
          <a:xfrm>
            <a:off x="3286116" y="3929066"/>
            <a:ext cx="1000132" cy="1071570"/>
          </a:xfrm>
          <a:prstGeom prst="flowChartAlternate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Proceso alternativo"/>
          <p:cNvSpPr/>
          <p:nvPr/>
        </p:nvSpPr>
        <p:spPr>
          <a:xfrm>
            <a:off x="6143636" y="3929066"/>
            <a:ext cx="928694" cy="107157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7136"/>
          <a:stretch>
            <a:fillRect/>
          </a:stretch>
        </p:blipFill>
        <p:spPr bwMode="auto">
          <a:xfrm>
            <a:off x="32172" y="0"/>
            <a:ext cx="911182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329" y="1428736"/>
            <a:ext cx="62607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>
            <a:hlinkClick r:id="" action="ppaction://noaction"/>
          </p:cNvPr>
          <p:cNvSpPr/>
          <p:nvPr/>
        </p:nvSpPr>
        <p:spPr>
          <a:xfrm>
            <a:off x="2594326" y="2598938"/>
            <a:ext cx="928694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Sustentar</a:t>
            </a:r>
            <a:endParaRPr lang="es-PE" sz="1100" b="1" dirty="0">
              <a:solidFill>
                <a:schemeClr val="tx1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2786050" y="3286124"/>
            <a:ext cx="1857388" cy="500066"/>
          </a:xfrm>
          <a:prstGeom prst="wedgeRoundRectCallout">
            <a:avLst>
              <a:gd name="adj1" fmla="val -26762"/>
              <a:gd name="adj2" fmla="val -10966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Hacer Clic aquí para ver opciones de sustento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79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8920"/>
          <a:stretch>
            <a:fillRect/>
          </a:stretch>
        </p:blipFill>
        <p:spPr bwMode="auto">
          <a:xfrm>
            <a:off x="-29360" y="0"/>
            <a:ext cx="917309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1"/>
            <a:ext cx="6500858" cy="45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2756554" y="2857496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2714612" y="4643446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>
            <a:hlinkClick r:id="" action="ppaction://noaction"/>
          </p:cNvPr>
          <p:cNvSpPr/>
          <p:nvPr/>
        </p:nvSpPr>
        <p:spPr>
          <a:xfrm>
            <a:off x="6929454" y="4143380"/>
            <a:ext cx="928694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</a:rPr>
              <a:t>Adjuntar</a:t>
            </a:r>
            <a:endParaRPr lang="es-PE" sz="1100" b="1" dirty="0">
              <a:solidFill>
                <a:schemeClr val="tx1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928662" y="3786190"/>
            <a:ext cx="1571636" cy="714380"/>
          </a:xfrm>
          <a:prstGeom prst="wedgeRoundRectCallout">
            <a:avLst>
              <a:gd name="adj1" fmla="val 70879"/>
              <a:gd name="adj2" fmla="val -6420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Marque una de las opciones de sustento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749648" y="3424396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Llamada rectangular redondeada"/>
          <p:cNvSpPr/>
          <p:nvPr/>
        </p:nvSpPr>
        <p:spPr>
          <a:xfrm>
            <a:off x="6429388" y="3214686"/>
            <a:ext cx="1428760" cy="500066"/>
          </a:xfrm>
          <a:prstGeom prst="wedgeRoundRectCallout">
            <a:avLst>
              <a:gd name="adj1" fmla="val 20828"/>
              <a:gd name="adj2" fmla="val 13490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Adjunte archivo,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hacer clic aquí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97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8920"/>
          <a:stretch>
            <a:fillRect/>
          </a:stretch>
        </p:blipFill>
        <p:spPr bwMode="auto">
          <a:xfrm>
            <a:off x="-14610" y="0"/>
            <a:ext cx="9173089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496" y="1643050"/>
            <a:ext cx="572594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2985124" y="4643446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Elipse"/>
          <p:cNvSpPr/>
          <p:nvPr/>
        </p:nvSpPr>
        <p:spPr>
          <a:xfrm>
            <a:off x="3000364" y="3571876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29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54483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Llamada rectangular redondeada"/>
          <p:cNvSpPr/>
          <p:nvPr/>
        </p:nvSpPr>
        <p:spPr>
          <a:xfrm>
            <a:off x="857224" y="4071942"/>
            <a:ext cx="2143140" cy="1071570"/>
          </a:xfrm>
          <a:prstGeom prst="wedgeRoundRectCallout">
            <a:avLst>
              <a:gd name="adj1" fmla="val 68910"/>
              <a:gd name="adj2" fmla="val -5693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Seleccione el archivo de sustento en formato (.</a:t>
            </a:r>
            <a:r>
              <a:rPr lang="es-ES" sz="1200" b="1" dirty="0" err="1" smtClean="0">
                <a:solidFill>
                  <a:schemeClr val="bg1">
                    <a:lumMod val="50000"/>
                  </a:schemeClr>
                </a:solidFill>
              </a:rPr>
              <a:t>pdf</a:t>
            </a:r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, .</a:t>
            </a:r>
            <a:r>
              <a:rPr lang="es-ES" sz="1200" b="1" dirty="0" err="1" smtClean="0">
                <a:solidFill>
                  <a:schemeClr val="bg1">
                    <a:lumMod val="50000"/>
                  </a:schemeClr>
                </a:solidFill>
              </a:rPr>
              <a:t>doc.docx.xls,xlsx</a:t>
            </a:r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) de un peso máximo de 1MB</a:t>
            </a:r>
            <a:endParaRPr lang="es-P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12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7136"/>
          <a:stretch>
            <a:fillRect/>
          </a:stretch>
        </p:blipFill>
        <p:spPr bwMode="auto">
          <a:xfrm>
            <a:off x="-32" y="-2302"/>
            <a:ext cx="914403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25272"/>
            <a:ext cx="6357982" cy="25717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6500858" cy="28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108732" y="3042314"/>
            <a:ext cx="7143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2,689.16</a:t>
            </a:r>
            <a:endParaRPr lang="es-PE" sz="11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4500562" y="3286124"/>
            <a:ext cx="2143140" cy="500066"/>
          </a:xfrm>
          <a:prstGeom prst="wedgeRoundRectCallout">
            <a:avLst>
              <a:gd name="adj1" fmla="val 68910"/>
              <a:gd name="adj2" fmla="val -5693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</a:rPr>
              <a:t>Haz clic en el monto para ver el </a:t>
            </a:r>
            <a:r>
              <a:rPr lang="es-ES" sz="1200" b="1" u="sng" dirty="0" smtClean="0">
                <a:solidFill>
                  <a:schemeClr val="bg1">
                    <a:lumMod val="50000"/>
                  </a:schemeClr>
                </a:solidFill>
              </a:rPr>
              <a:t>Acta de Resultados</a:t>
            </a:r>
            <a:endParaRPr lang="es-P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7764120" y="3044616"/>
            <a:ext cx="857256" cy="24479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6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24" y="4572008"/>
            <a:ext cx="3929090" cy="114300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Gracias por su atención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13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1285860"/>
            <a:ext cx="6572296" cy="1571636"/>
          </a:xfrm>
        </p:spPr>
        <p:txBody>
          <a:bodyPr>
            <a:noAutofit/>
          </a:bodyPr>
          <a:lstStyle/>
          <a:p>
            <a:pPr algn="r"/>
            <a:r>
              <a:rPr lang="es-PE" sz="5400" b="1" dirty="0" smtClean="0"/>
              <a:t>Centro de control virtual SUNAT</a:t>
            </a:r>
            <a:r>
              <a:rPr lang="es-PE" sz="5400" dirty="0" smtClean="0"/>
              <a:t>:</a:t>
            </a:r>
            <a:endParaRPr lang="es-PE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2928934"/>
            <a:ext cx="7072362" cy="1500198"/>
          </a:xfrm>
        </p:spPr>
        <p:txBody>
          <a:bodyPr>
            <a:normAutofit/>
          </a:bodyPr>
          <a:lstStyle/>
          <a:p>
            <a:pPr marL="354013" indent="-177800" algn="r">
              <a:buFont typeface="Arial" pitchFamily="34" charset="0"/>
              <a:buChar char="•"/>
            </a:pPr>
            <a:r>
              <a:rPr lang="es-PE" dirty="0" smtClean="0"/>
              <a:t>Incremento de cobertura</a:t>
            </a:r>
          </a:p>
          <a:p>
            <a:pPr marL="354013" indent="-177800" algn="r">
              <a:buFont typeface="Arial" pitchFamily="34" charset="0"/>
              <a:buChar char="•"/>
            </a:pPr>
            <a:r>
              <a:rPr lang="es-PE" dirty="0" smtClean="0"/>
              <a:t>Subsanación voluntaria</a:t>
            </a:r>
            <a:endParaRPr lang="es-PE" dirty="0"/>
          </a:p>
        </p:txBody>
      </p:sp>
      <p:pic>
        <p:nvPicPr>
          <p:cNvPr id="4" name="3 Imagen" descr="611x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76205"/>
            <a:ext cx="1480348" cy="1109655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00034" y="5000636"/>
            <a:ext cx="7072362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Expositores: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3200" i="1" dirty="0" smtClean="0">
                <a:solidFill>
                  <a:schemeClr val="bg1">
                    <a:lumMod val="50000"/>
                  </a:schemeClr>
                </a:solidFill>
              </a:rPr>
              <a:t>- Aida Bautista Valle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José Antonio Peña Rivera</a:t>
            </a:r>
          </a:p>
          <a:p>
            <a:pPr marL="354013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3200" i="1" dirty="0" smtClean="0">
                <a:solidFill>
                  <a:schemeClr val="bg1">
                    <a:lumMod val="50000"/>
                  </a:schemeClr>
                </a:solidFill>
              </a:rPr>
              <a:t>  SUNAT - Perú</a:t>
            </a:r>
            <a:endParaRPr kumimoji="0" lang="es-PE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Acciones de fiscalización y control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186766" cy="204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500034" y="4286256"/>
          <a:ext cx="8186766" cy="204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5960" y="4000504"/>
            <a:ext cx="6758006" cy="1143000"/>
          </a:xfrm>
        </p:spPr>
        <p:txBody>
          <a:bodyPr/>
          <a:lstStyle/>
          <a:p>
            <a:pPr algn="r"/>
            <a:r>
              <a:rPr lang="es-PE" dirty="0" smtClean="0"/>
              <a:t>2. Acciones Inductivas</a:t>
            </a:r>
            <a:endParaRPr lang="es-PE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071670" y="3214686"/>
            <a:ext cx="6643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Acciones de Fiscalización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885960" y="4786322"/>
            <a:ext cx="6758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Centro de Control Virtual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Clases de Acciones Inductivas</a:t>
            </a: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6439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Tipos de gestión inductiva</a:t>
            </a: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600200"/>
          <a:ext cx="72866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Formas de seleccionar las acciones inductivas</a:t>
            </a:r>
            <a:endParaRPr lang="es-PE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785927"/>
          <a:ext cx="82296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3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998</Words>
  <Application>Microsoft Office PowerPoint</Application>
  <PresentationFormat>Presentación en pantalla (4:3)</PresentationFormat>
  <Paragraphs>185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Centro de control virtual SUNAT:</vt:lpstr>
      <vt:lpstr>Perú en cifras… 2012</vt:lpstr>
      <vt:lpstr>2. Acciones Inductivas</vt:lpstr>
      <vt:lpstr>Estrategias según actitud de los contribuyentes </vt:lpstr>
      <vt:lpstr>Acciones de fiscalización y control</vt:lpstr>
      <vt:lpstr>2. Acciones Inductivas</vt:lpstr>
      <vt:lpstr>Clases de Acciones Inductivas</vt:lpstr>
      <vt:lpstr>Tipos de gestión inductiva</vt:lpstr>
      <vt:lpstr>Formas de seleccionar las acciones inductivas</vt:lpstr>
      <vt:lpstr>Acciones Inductivas: Proceso</vt:lpstr>
      <vt:lpstr>Resultados de las Acciones Inductivas</vt:lpstr>
      <vt:lpstr>Estadísticas de Acciones Inductivas</vt:lpstr>
      <vt:lpstr>Estadísticas de Acciones Inductivas</vt:lpstr>
      <vt:lpstr>Sistema de Gestión de Masivos (GEMA)</vt:lpstr>
      <vt:lpstr>Sistema de Gestión de Masivos (GEMA)</vt:lpstr>
      <vt:lpstr>2. Acciones Inductivas</vt:lpstr>
      <vt:lpstr>Inducción virtual</vt:lpstr>
      <vt:lpstr>Funcionalidad del CCV</vt:lpstr>
      <vt:lpstr>Beneficios del Centro de Control Virtual</vt:lpstr>
      <vt:lpstr>Esquema general del CCV</vt:lpstr>
      <vt:lpstr>Centro de Control Virtual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Gracias por su atención</vt:lpstr>
      <vt:lpstr>Centro de control virtual SUNAT:</vt:lpstr>
    </vt:vector>
  </TitlesOfParts>
  <Company>SUNAT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prueba</dc:creator>
  <cp:lastModifiedBy>prueba</cp:lastModifiedBy>
  <cp:revision>66</cp:revision>
  <dcterms:created xsi:type="dcterms:W3CDTF">2013-05-07T18:23:48Z</dcterms:created>
  <dcterms:modified xsi:type="dcterms:W3CDTF">2013-08-16T01:44:35Z</dcterms:modified>
</cp:coreProperties>
</file>